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9"/>
  </p:notesMasterIdLst>
  <p:sldIdLst>
    <p:sldId id="256" r:id="rId2"/>
    <p:sldId id="258" r:id="rId3"/>
    <p:sldId id="259" r:id="rId4"/>
    <p:sldId id="260" r:id="rId5"/>
    <p:sldId id="257"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D5A291-123D-46DC-B26F-2ABD5C144E8A}" v="3" dt="2024-05-05T15:39:13.4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84" d="100"/>
          <a:sy n="84" d="100"/>
        </p:scale>
        <p:origin x="80" y="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Kim" userId="62a0a044-85c4-445a-9319-7950804a4e85" providerId="ADAL" clId="{58D5A291-123D-46DC-B26F-2ABD5C144E8A}"/>
    <pc:docChg chg="custSel addSld modSld">
      <pc:chgData name="Robert Kim" userId="62a0a044-85c4-445a-9319-7950804a4e85" providerId="ADAL" clId="{58D5A291-123D-46DC-B26F-2ABD5C144E8A}" dt="2024-05-05T15:39:13.459" v="2536"/>
      <pc:docMkLst>
        <pc:docMk/>
      </pc:docMkLst>
      <pc:sldChg chg="modSp mod setBg">
        <pc:chgData name="Robert Kim" userId="62a0a044-85c4-445a-9319-7950804a4e85" providerId="ADAL" clId="{58D5A291-123D-46DC-B26F-2ABD5C144E8A}" dt="2024-05-05T15:39:13.459" v="2536"/>
        <pc:sldMkLst>
          <pc:docMk/>
          <pc:sldMk cId="1148975771" sldId="256"/>
        </pc:sldMkLst>
        <pc:spChg chg="mod">
          <ac:chgData name="Robert Kim" userId="62a0a044-85c4-445a-9319-7950804a4e85" providerId="ADAL" clId="{58D5A291-123D-46DC-B26F-2ABD5C144E8A}" dt="2024-05-05T15:05:31.111" v="906" actId="20577"/>
          <ac:spMkLst>
            <pc:docMk/>
            <pc:sldMk cId="1148975771" sldId="256"/>
            <ac:spMk id="2" creationId="{CC7466FD-1CDE-3C12-FA7F-C39B65E3910C}"/>
          </ac:spMkLst>
        </pc:spChg>
      </pc:sldChg>
      <pc:sldChg chg="modSp mod setBg">
        <pc:chgData name="Robert Kim" userId="62a0a044-85c4-445a-9319-7950804a4e85" providerId="ADAL" clId="{58D5A291-123D-46DC-B26F-2ABD5C144E8A}" dt="2024-05-05T15:39:13.459" v="2536"/>
        <pc:sldMkLst>
          <pc:docMk/>
          <pc:sldMk cId="1353410930" sldId="257"/>
        </pc:sldMkLst>
        <pc:spChg chg="mod">
          <ac:chgData name="Robert Kim" userId="62a0a044-85c4-445a-9319-7950804a4e85" providerId="ADAL" clId="{58D5A291-123D-46DC-B26F-2ABD5C144E8A}" dt="2024-05-05T15:05:11.983" v="898" actId="20577"/>
          <ac:spMkLst>
            <pc:docMk/>
            <pc:sldMk cId="1353410930" sldId="257"/>
            <ac:spMk id="2" creationId="{83D36205-00AA-379E-4E24-862F59A67560}"/>
          </ac:spMkLst>
        </pc:spChg>
        <pc:spChg chg="mod">
          <ac:chgData name="Robert Kim" userId="62a0a044-85c4-445a-9319-7950804a4e85" providerId="ADAL" clId="{58D5A291-123D-46DC-B26F-2ABD5C144E8A}" dt="2024-05-05T15:22:05.054" v="1230" actId="20577"/>
          <ac:spMkLst>
            <pc:docMk/>
            <pc:sldMk cId="1353410930" sldId="257"/>
            <ac:spMk id="3" creationId="{54996A20-13E3-60AE-164C-42B1C1594F98}"/>
          </ac:spMkLst>
        </pc:spChg>
      </pc:sldChg>
      <pc:sldChg chg="modSp mod setBg">
        <pc:chgData name="Robert Kim" userId="62a0a044-85c4-445a-9319-7950804a4e85" providerId="ADAL" clId="{58D5A291-123D-46DC-B26F-2ABD5C144E8A}" dt="2024-05-05T15:39:13.459" v="2536"/>
        <pc:sldMkLst>
          <pc:docMk/>
          <pc:sldMk cId="2442560752" sldId="258"/>
        </pc:sldMkLst>
        <pc:spChg chg="mod">
          <ac:chgData name="Robert Kim" userId="62a0a044-85c4-445a-9319-7950804a4e85" providerId="ADAL" clId="{58D5A291-123D-46DC-B26F-2ABD5C144E8A}" dt="2024-05-05T15:04:58.533" v="890" actId="20577"/>
          <ac:spMkLst>
            <pc:docMk/>
            <pc:sldMk cId="2442560752" sldId="258"/>
            <ac:spMk id="3" creationId="{87B62C24-5578-B997-40F5-FAF44590F5AD}"/>
          </ac:spMkLst>
        </pc:spChg>
      </pc:sldChg>
      <pc:sldChg chg="modSp mod setBg">
        <pc:chgData name="Robert Kim" userId="62a0a044-85c4-445a-9319-7950804a4e85" providerId="ADAL" clId="{58D5A291-123D-46DC-B26F-2ABD5C144E8A}" dt="2024-05-05T15:39:13.459" v="2536"/>
        <pc:sldMkLst>
          <pc:docMk/>
          <pc:sldMk cId="3880783566" sldId="259"/>
        </pc:sldMkLst>
        <pc:spChg chg="mod">
          <ac:chgData name="Robert Kim" userId="62a0a044-85c4-445a-9319-7950804a4e85" providerId="ADAL" clId="{58D5A291-123D-46DC-B26F-2ABD5C144E8A}" dt="2024-05-05T14:47:46.531" v="28" actId="20577"/>
          <ac:spMkLst>
            <pc:docMk/>
            <pc:sldMk cId="3880783566" sldId="259"/>
            <ac:spMk id="3" creationId="{BEEC9587-021A-82CA-3D33-3267342FC9F6}"/>
          </ac:spMkLst>
        </pc:spChg>
      </pc:sldChg>
      <pc:sldChg chg="addSp modSp new mod setBg">
        <pc:chgData name="Robert Kim" userId="62a0a044-85c4-445a-9319-7950804a4e85" providerId="ADAL" clId="{58D5A291-123D-46DC-B26F-2ABD5C144E8A}" dt="2024-05-05T15:39:13.459" v="2536"/>
        <pc:sldMkLst>
          <pc:docMk/>
          <pc:sldMk cId="2815910034" sldId="260"/>
        </pc:sldMkLst>
        <pc:spChg chg="add mod">
          <ac:chgData name="Robert Kim" userId="62a0a044-85c4-445a-9319-7950804a4e85" providerId="ADAL" clId="{58D5A291-123D-46DC-B26F-2ABD5C144E8A}" dt="2024-05-05T15:19:41.254" v="1218" actId="208"/>
          <ac:spMkLst>
            <pc:docMk/>
            <pc:sldMk cId="2815910034" sldId="260"/>
            <ac:spMk id="11" creationId="{97B46CEA-C131-6C28-188F-6D31D4B0C95D}"/>
          </ac:spMkLst>
        </pc:spChg>
        <pc:picChg chg="add mod">
          <ac:chgData name="Robert Kim" userId="62a0a044-85c4-445a-9319-7950804a4e85" providerId="ADAL" clId="{58D5A291-123D-46DC-B26F-2ABD5C144E8A}" dt="2024-05-05T15:14:17.340" v="1207" actId="14100"/>
          <ac:picMkLst>
            <pc:docMk/>
            <pc:sldMk cId="2815910034" sldId="260"/>
            <ac:picMk id="3" creationId="{E1CDF3C9-6113-809A-C790-C4DAB9DF6B71}"/>
          </ac:picMkLst>
        </pc:picChg>
        <pc:picChg chg="add mod">
          <ac:chgData name="Robert Kim" userId="62a0a044-85c4-445a-9319-7950804a4e85" providerId="ADAL" clId="{58D5A291-123D-46DC-B26F-2ABD5C144E8A}" dt="2024-05-05T15:21:06.486" v="1224" actId="1076"/>
          <ac:picMkLst>
            <pc:docMk/>
            <pc:sldMk cId="2815910034" sldId="260"/>
            <ac:picMk id="5" creationId="{EC93B7C3-3ECF-9C18-2C15-4678461AA1E7}"/>
          </ac:picMkLst>
        </pc:picChg>
        <pc:picChg chg="add mod">
          <ac:chgData name="Robert Kim" userId="62a0a044-85c4-445a-9319-7950804a4e85" providerId="ADAL" clId="{58D5A291-123D-46DC-B26F-2ABD5C144E8A}" dt="2024-05-05T15:21:23.145" v="1227" actId="14100"/>
          <ac:picMkLst>
            <pc:docMk/>
            <pc:sldMk cId="2815910034" sldId="260"/>
            <ac:picMk id="7" creationId="{5D61E3E8-718F-EE15-0C69-F2C33DBD0C60}"/>
          </ac:picMkLst>
        </pc:picChg>
        <pc:cxnChg chg="add mod">
          <ac:chgData name="Robert Kim" userId="62a0a044-85c4-445a-9319-7950804a4e85" providerId="ADAL" clId="{58D5A291-123D-46DC-B26F-2ABD5C144E8A}" dt="2024-05-05T15:21:44.115" v="1229" actId="14100"/>
          <ac:cxnSpMkLst>
            <pc:docMk/>
            <pc:sldMk cId="2815910034" sldId="260"/>
            <ac:cxnSpMk id="9" creationId="{1BA2B6F0-38FC-5043-D93E-DABE36B3E3F7}"/>
          </ac:cxnSpMkLst>
        </pc:cxnChg>
      </pc:sldChg>
      <pc:sldChg chg="modSp new mod setBg">
        <pc:chgData name="Robert Kim" userId="62a0a044-85c4-445a-9319-7950804a4e85" providerId="ADAL" clId="{58D5A291-123D-46DC-B26F-2ABD5C144E8A}" dt="2024-05-05T15:39:13.459" v="2536"/>
        <pc:sldMkLst>
          <pc:docMk/>
          <pc:sldMk cId="1058934599" sldId="261"/>
        </pc:sldMkLst>
        <pc:spChg chg="mod">
          <ac:chgData name="Robert Kim" userId="62a0a044-85c4-445a-9319-7950804a4e85" providerId="ADAL" clId="{58D5A291-123D-46DC-B26F-2ABD5C144E8A}" dt="2024-05-05T15:28:19.723" v="1655" actId="20577"/>
          <ac:spMkLst>
            <pc:docMk/>
            <pc:sldMk cId="1058934599" sldId="261"/>
            <ac:spMk id="2" creationId="{5D6AA213-14DA-C27A-D2AE-E37F0C1AAA60}"/>
          </ac:spMkLst>
        </pc:spChg>
        <pc:spChg chg="mod">
          <ac:chgData name="Robert Kim" userId="62a0a044-85c4-445a-9319-7950804a4e85" providerId="ADAL" clId="{58D5A291-123D-46DC-B26F-2ABD5C144E8A}" dt="2024-05-05T15:38:19.297" v="2533" actId="20577"/>
          <ac:spMkLst>
            <pc:docMk/>
            <pc:sldMk cId="1058934599" sldId="261"/>
            <ac:spMk id="3" creationId="{0B7AA48F-FAC9-0891-10E5-934E0A3B013B}"/>
          </ac:spMkLst>
        </pc:spChg>
      </pc:sldChg>
      <pc:sldChg chg="modSp new mod setBg">
        <pc:chgData name="Robert Kim" userId="62a0a044-85c4-445a-9319-7950804a4e85" providerId="ADAL" clId="{58D5A291-123D-46DC-B26F-2ABD5C144E8A}" dt="2024-05-05T15:39:13.459" v="2536"/>
        <pc:sldMkLst>
          <pc:docMk/>
          <pc:sldMk cId="2243007268" sldId="262"/>
        </pc:sldMkLst>
        <pc:spChg chg="mod">
          <ac:chgData name="Robert Kim" userId="62a0a044-85c4-445a-9319-7950804a4e85" providerId="ADAL" clId="{58D5A291-123D-46DC-B26F-2ABD5C144E8A}" dt="2024-05-05T15:37:12.316" v="2490" actId="14100"/>
          <ac:spMkLst>
            <pc:docMk/>
            <pc:sldMk cId="2243007268" sldId="262"/>
            <ac:spMk id="2" creationId="{CC493753-9EC0-FE5D-88A3-48FABF4DF752}"/>
          </ac:spMkLst>
        </pc:spChg>
        <pc:spChg chg="mod">
          <ac:chgData name="Robert Kim" userId="62a0a044-85c4-445a-9319-7950804a4e85" providerId="ADAL" clId="{58D5A291-123D-46DC-B26F-2ABD5C144E8A}" dt="2024-05-05T15:36:25.118" v="2457" actId="20577"/>
          <ac:spMkLst>
            <pc:docMk/>
            <pc:sldMk cId="2243007268" sldId="262"/>
            <ac:spMk id="3" creationId="{EDE5CE69-A091-E272-9F16-4A6713C038F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126FA-8E75-43E9-A470-ED368B93393C}" type="datetimeFigureOut">
              <a:rPr lang="en-US" smtClean="0"/>
              <a:t>5/4/2024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EB1B6-D50A-45C3-B68F-B31A40B55D95}" type="slidenum">
              <a:rPr lang="en-US" smtClean="0"/>
              <a:t>‹#›</a:t>
            </a:fld>
            <a:endParaRPr lang="en-US"/>
          </a:p>
        </p:txBody>
      </p:sp>
    </p:spTree>
    <p:extLst>
      <p:ext uri="{BB962C8B-B14F-4D97-AF65-F5344CB8AC3E}">
        <p14:creationId xmlns:p14="http://schemas.microsoft.com/office/powerpoint/2010/main" val="2402079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ELC is known for our advocacy to foster equitable and sufficient school funding and resources. In recent decades, New Jersey has made significant strides in meeting its obligation to provide equitable funding and resources for low-income students and students of color, most notably through the </a:t>
            </a:r>
            <a:r>
              <a:rPr lang="en-US" sz="1200" i="1"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Abbott v. Burke</a:t>
            </a:r>
            <a:r>
              <a:rPr lang="en-US" sz="1200"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 litigation.  </a:t>
            </a:r>
            <a:endParaRPr lang="en-US" dirty="0"/>
          </a:p>
        </p:txBody>
      </p:sp>
      <p:sp>
        <p:nvSpPr>
          <p:cNvPr id="4" name="Slide Number Placeholder 3"/>
          <p:cNvSpPr>
            <a:spLocks noGrp="1"/>
          </p:cNvSpPr>
          <p:nvPr>
            <p:ph type="sldNum" sz="quarter" idx="5"/>
          </p:nvPr>
        </p:nvSpPr>
        <p:spPr/>
        <p:txBody>
          <a:bodyPr/>
          <a:lstStyle/>
          <a:p>
            <a:fld id="{B1CEB1B6-D50A-45C3-B68F-B31A40B55D95}" type="slidenum">
              <a:rPr lang="en-US" smtClean="0"/>
              <a:t>2</a:t>
            </a:fld>
            <a:endParaRPr lang="en-US"/>
          </a:p>
        </p:txBody>
      </p:sp>
    </p:spTree>
    <p:extLst>
      <p:ext uri="{BB962C8B-B14F-4D97-AF65-F5344CB8AC3E}">
        <p14:creationId xmlns:p14="http://schemas.microsoft.com/office/powerpoint/2010/main" val="1376692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500"/>
              </a:spcAft>
              <a:buFont typeface="Symbol" panose="05050102010706020507" pitchFamily="18" charset="2"/>
              <a:buChar char=""/>
            </a:pPr>
            <a:r>
              <a:rPr lang="en-US" sz="1800"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ELC is known for our advocacy to foster equitable and sufficient school funding and resources. In recent decades, New Jersey has made significant strides in meeting its obligation to provide equitable funding and resources for low-income students and students of color, most notably through the </a:t>
            </a:r>
            <a:r>
              <a:rPr lang="en-US" sz="1800" i="1"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Abbott v. Burke</a:t>
            </a:r>
            <a:r>
              <a:rPr lang="en-US" sz="1800"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 litigation.  Despite these gains in school funding equity, nearly 70 years after </a:t>
            </a:r>
            <a:r>
              <a:rPr lang="en-US" sz="1800" i="1"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Brown v. Board</a:t>
            </a:r>
            <a:r>
              <a:rPr lang="en-US" sz="1800"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 schools in New Jersey and across the nation remain deeply segregated by race. New Jersey students continue to be educated in schools that are among the most segregated in the nation. New Jersey has the fifth-highest level of intense segregation among Black students and the fourth-highest level among Latinx students. Students of all races in NJ are deprived the opportunity to learn in diverse learning environments, which is critical not only for their development and education but for our democracy as a whole.</a:t>
            </a:r>
            <a:endParaRPr lang="en-US" sz="1800" dirty="0">
              <a:effectLst/>
              <a:highlight>
                <a:srgbClr val="FFFFFF"/>
              </a:highligh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500"/>
              </a:spcAft>
              <a:buFont typeface="Symbol" panose="05050102010706020507" pitchFamily="18" charset="2"/>
              <a:buChar char=""/>
            </a:pPr>
            <a:r>
              <a:rPr lang="en-US" sz="1800" dirty="0">
                <a:solidFill>
                  <a:srgbClr val="1C252D"/>
                </a:solidFill>
                <a:effectLst/>
                <a:highlight>
                  <a:srgbClr val="FFFFFF"/>
                </a:highlight>
                <a:latin typeface="Times New Roman" panose="02020603050405020304" pitchFamily="18" charset="0"/>
                <a:ea typeface="Aptos" panose="020B0004020202020204" pitchFamily="34" charset="0"/>
                <a:cs typeface="Aptos" panose="020B0004020202020204" pitchFamily="34" charset="0"/>
              </a:rPr>
              <a:t>The primary drivers of entrenched school segregation in New Jersey include the residential segregation and lack of affordable housing that permeate the state. In New Jersey, like many other northeastern states, the historical ramifications of property-tax-funded schools, white flight, redlining, and other racist housing policies have resulted in highly segregated school district boundaries that mirror highly segregated municipalities. </a:t>
            </a:r>
            <a:endParaRPr lang="en-US" sz="1800" dirty="0">
              <a:effectLst/>
              <a:highlight>
                <a:srgbClr val="FFFFFF"/>
              </a:highligh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1CEB1B6-D50A-45C3-B68F-B31A40B55D95}" type="slidenum">
              <a:rPr lang="en-US" smtClean="0"/>
              <a:t>3</a:t>
            </a:fld>
            <a:endParaRPr lang="en-US"/>
          </a:p>
        </p:txBody>
      </p:sp>
    </p:spTree>
    <p:extLst>
      <p:ext uri="{BB962C8B-B14F-4D97-AF65-F5344CB8AC3E}">
        <p14:creationId xmlns:p14="http://schemas.microsoft.com/office/powerpoint/2010/main" val="1382156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CEB1B6-D50A-45C3-B68F-B31A40B55D95}" type="slidenum">
              <a:rPr lang="en-US" smtClean="0"/>
              <a:t>4</a:t>
            </a:fld>
            <a:endParaRPr lang="en-US"/>
          </a:p>
        </p:txBody>
      </p:sp>
    </p:spTree>
    <p:extLst>
      <p:ext uri="{BB962C8B-B14F-4D97-AF65-F5344CB8AC3E}">
        <p14:creationId xmlns:p14="http://schemas.microsoft.com/office/powerpoint/2010/main" val="334707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3E385-FEEB-0193-8690-375928F89F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17C308-258C-A63C-BE54-61CE96DA3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FFF5C6-D99E-BA0A-FEC5-C635FA007E26}"/>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5" name="Footer Placeholder 4">
            <a:extLst>
              <a:ext uri="{FF2B5EF4-FFF2-40B4-BE49-F238E27FC236}">
                <a16:creationId xmlns:a16="http://schemas.microsoft.com/office/drawing/2014/main" id="{8D1B7F0E-AFF5-6489-B538-01E456B5D1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AC484-71F4-1AC9-35A1-5F194E759F71}"/>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124246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A532-F413-8F8D-FDB7-201055179A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0D2072-6728-4B2D-68A5-6A5ECCA123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E9D304-E9E8-98CA-2834-87BD30BECF0D}"/>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5" name="Footer Placeholder 4">
            <a:extLst>
              <a:ext uri="{FF2B5EF4-FFF2-40B4-BE49-F238E27FC236}">
                <a16:creationId xmlns:a16="http://schemas.microsoft.com/office/drawing/2014/main" id="{471CB2E7-9897-DEC3-9736-109B00A011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0418E-9611-3DB1-6706-07C42EA6F3E4}"/>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1848010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B284-AA45-59D2-A492-95E4931746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A0AAFE-CE6B-2CB4-C051-62A9184FE8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C7C684-18AA-7BD0-5851-0B156F8969BA}"/>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5" name="Footer Placeholder 4">
            <a:extLst>
              <a:ext uri="{FF2B5EF4-FFF2-40B4-BE49-F238E27FC236}">
                <a16:creationId xmlns:a16="http://schemas.microsoft.com/office/drawing/2014/main" id="{98F50F9C-0BF8-BB45-EDBB-438015F12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D57475-DBA3-0CB6-48AC-FEC674EFDBDC}"/>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300743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FDA3D-4BBA-478C-EFA2-10B0967AF0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2141E8-FFCA-0174-9B09-029F55B533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DD0C7F-2DC0-3404-BC6A-30D2F6211A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34CC86-5841-12D4-2FFF-4464FC87A17C}"/>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6" name="Footer Placeholder 5">
            <a:extLst>
              <a:ext uri="{FF2B5EF4-FFF2-40B4-BE49-F238E27FC236}">
                <a16:creationId xmlns:a16="http://schemas.microsoft.com/office/drawing/2014/main" id="{829D4BC0-74B6-1D6B-76A9-C99AA2686B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EF034F-0487-B39D-036B-E5B3231A875E}"/>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3761739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B5E0C-672F-9354-E174-DC795C7150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B73AC7-D9E9-4755-8710-91BDC7B1E4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AF2AB7-4DBF-888D-8C8A-7F8954EC6F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490BB1-8017-5CC6-6097-1B043BBECD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2A512D-8241-E736-FFDD-4BF8AD09D2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A23731-DD90-61E5-90F0-0CA70FB00507}"/>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8" name="Footer Placeholder 7">
            <a:extLst>
              <a:ext uri="{FF2B5EF4-FFF2-40B4-BE49-F238E27FC236}">
                <a16:creationId xmlns:a16="http://schemas.microsoft.com/office/drawing/2014/main" id="{61988E81-40C3-950F-C068-D21B34EF86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C47DA3-8A47-D778-9F4D-8E5B489B5BEF}"/>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23269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A9F15-880D-5E5C-1EBD-673C5CD5A5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F6E6A6-457D-3A5F-FAC1-421A038A13DE}"/>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4" name="Footer Placeholder 3">
            <a:extLst>
              <a:ext uri="{FF2B5EF4-FFF2-40B4-BE49-F238E27FC236}">
                <a16:creationId xmlns:a16="http://schemas.microsoft.com/office/drawing/2014/main" id="{FBB88694-7265-6E1C-C6C1-8C7BB98A62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B54492-8DBA-09E2-0B48-9F5850CD5DA6}"/>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1532730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91A9C7-B981-9967-BDE5-ADBEC7AE71BB}"/>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3" name="Footer Placeholder 2">
            <a:extLst>
              <a:ext uri="{FF2B5EF4-FFF2-40B4-BE49-F238E27FC236}">
                <a16:creationId xmlns:a16="http://schemas.microsoft.com/office/drawing/2014/main" id="{29692E16-B85A-CFEA-C3A4-91BEE7003A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B5F8EE-C136-2321-393A-FFDC1617CA08}"/>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3691738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53561-C870-BD7F-C16E-90AEAD923D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C3DA33-4DC9-7375-D838-1A9FE770F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18B53B-C72F-9A1F-76D8-AC8F17C841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24615B-9688-2938-F161-5711902345A6}"/>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6" name="Footer Placeholder 5">
            <a:extLst>
              <a:ext uri="{FF2B5EF4-FFF2-40B4-BE49-F238E27FC236}">
                <a16:creationId xmlns:a16="http://schemas.microsoft.com/office/drawing/2014/main" id="{7209B21C-FA8E-ED1B-EFD8-1F3634724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E7EE79-704D-E1FA-0069-7B867AA0F876}"/>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1391007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3B2C-210F-C586-0DD7-84A91FD558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858F7F-ECB1-E7B9-8483-589A36D36B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FD9855-3FAF-55E1-7CB3-27FC010FAD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5E221-6E39-491A-1A6E-5457ACF4BAAF}"/>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6" name="Footer Placeholder 5">
            <a:extLst>
              <a:ext uri="{FF2B5EF4-FFF2-40B4-BE49-F238E27FC236}">
                <a16:creationId xmlns:a16="http://schemas.microsoft.com/office/drawing/2014/main" id="{7CE6E835-D664-29A1-382E-F90FAF572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0A7DCD-0B10-6385-3EBC-51DF0E9EAB27}"/>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140866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D924-2E17-1D34-422C-2AD5651F6D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668ED7-341E-DBCC-3C80-A38CF10B22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C55117-92F5-1482-F212-E576B68D13A7}"/>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5" name="Footer Placeholder 4">
            <a:extLst>
              <a:ext uri="{FF2B5EF4-FFF2-40B4-BE49-F238E27FC236}">
                <a16:creationId xmlns:a16="http://schemas.microsoft.com/office/drawing/2014/main" id="{D59D29FB-3230-FF43-6F7C-0872892AF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6FDD9A-4E0F-ABD0-99ED-11A3294C5B47}"/>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4137514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34235D-9739-B3B6-8995-B869DF3985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8C2F3F-DA8E-D4E9-784E-2F06A5769B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8391F5-79BB-1969-988A-8D44CA625695}"/>
              </a:ext>
            </a:extLst>
          </p:cNvPr>
          <p:cNvSpPr>
            <a:spLocks noGrp="1"/>
          </p:cNvSpPr>
          <p:nvPr>
            <p:ph type="dt" sz="half" idx="10"/>
          </p:nvPr>
        </p:nvSpPr>
        <p:spPr/>
        <p:txBody>
          <a:bodyPr/>
          <a:lstStyle/>
          <a:p>
            <a:fld id="{2FDBE1A7-1C57-4AFF-A9D9-B61C637B1BF3}" type="datetimeFigureOut">
              <a:rPr lang="en-US" smtClean="0"/>
              <a:t>5/4/2024</a:t>
            </a:fld>
            <a:endParaRPr lang="en-US"/>
          </a:p>
        </p:txBody>
      </p:sp>
      <p:sp>
        <p:nvSpPr>
          <p:cNvPr id="5" name="Footer Placeholder 4">
            <a:extLst>
              <a:ext uri="{FF2B5EF4-FFF2-40B4-BE49-F238E27FC236}">
                <a16:creationId xmlns:a16="http://schemas.microsoft.com/office/drawing/2014/main" id="{FCFFF2B9-2FDA-8278-5D7D-81B0570E8A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1211BF-E7FC-133F-B84A-16D3CCB77B72}"/>
              </a:ext>
            </a:extLst>
          </p:cNvPr>
          <p:cNvSpPr>
            <a:spLocks noGrp="1"/>
          </p:cNvSpPr>
          <p:nvPr>
            <p:ph type="sldNum" sz="quarter" idx="12"/>
          </p:nvPr>
        </p:nvSpPr>
        <p:spPr/>
        <p:txBody>
          <a:bodyPr/>
          <a:lstStyle/>
          <a:p>
            <a:fld id="{24C24EEC-8F36-404A-BE06-A1DEA00BCA0E}" type="slidenum">
              <a:rPr lang="en-US" smtClean="0"/>
              <a:t>‹#›</a:t>
            </a:fld>
            <a:endParaRPr lang="en-US"/>
          </a:p>
        </p:txBody>
      </p:sp>
    </p:spTree>
    <p:extLst>
      <p:ext uri="{BB962C8B-B14F-4D97-AF65-F5344CB8AC3E}">
        <p14:creationId xmlns:p14="http://schemas.microsoft.com/office/powerpoint/2010/main" val="3605394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A2B6CD-CAAD-12BF-8B8C-551B13E6E0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6D3303-8A9E-11B2-E3AB-56EBC500AA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7E010-60C5-7339-B639-5BBBDE6D86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DBE1A7-1C57-4AFF-A9D9-B61C637B1BF3}" type="datetimeFigureOut">
              <a:rPr lang="en-US" smtClean="0"/>
              <a:t>5/4/2024</a:t>
            </a:fld>
            <a:endParaRPr lang="en-US"/>
          </a:p>
        </p:txBody>
      </p:sp>
      <p:sp>
        <p:nvSpPr>
          <p:cNvPr id="5" name="Footer Placeholder 4">
            <a:extLst>
              <a:ext uri="{FF2B5EF4-FFF2-40B4-BE49-F238E27FC236}">
                <a16:creationId xmlns:a16="http://schemas.microsoft.com/office/drawing/2014/main" id="{74E46F83-449D-6AB9-097C-67E1670C26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5542418-8CF7-1B06-451D-BF9229D3D9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C24EEC-8F36-404A-BE06-A1DEA00BCA0E}" type="slidenum">
              <a:rPr lang="en-US" smtClean="0"/>
              <a:t>‹#›</a:t>
            </a:fld>
            <a:endParaRPr lang="en-US"/>
          </a:p>
        </p:txBody>
      </p:sp>
    </p:spTree>
    <p:extLst>
      <p:ext uri="{BB962C8B-B14F-4D97-AF65-F5344CB8AC3E}">
        <p14:creationId xmlns:p14="http://schemas.microsoft.com/office/powerpoint/2010/main" val="233854526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466FD-1CDE-3C12-FA7F-C39B65E3910C}"/>
              </a:ext>
            </a:extLst>
          </p:cNvPr>
          <p:cNvSpPr>
            <a:spLocks noGrp="1"/>
          </p:cNvSpPr>
          <p:nvPr>
            <p:ph type="ctrTitle"/>
          </p:nvPr>
        </p:nvSpPr>
        <p:spPr/>
        <p:txBody>
          <a:bodyPr anchor="ctr">
            <a:normAutofit fontScale="90000"/>
          </a:bodyPr>
          <a:lstStyle/>
          <a:p>
            <a:r>
              <a:rPr lang="en-US" i="1" dirty="0"/>
              <a:t>Latino Action Network et al. (LAN) v. New Jersey: </a:t>
            </a:r>
            <a:br>
              <a:rPr lang="en-US" i="1" dirty="0"/>
            </a:br>
            <a:r>
              <a:rPr lang="en-US" dirty="0"/>
              <a:t>Observations</a:t>
            </a:r>
          </a:p>
        </p:txBody>
      </p:sp>
      <p:sp>
        <p:nvSpPr>
          <p:cNvPr id="3" name="Subtitle 2">
            <a:extLst>
              <a:ext uri="{FF2B5EF4-FFF2-40B4-BE49-F238E27FC236}">
                <a16:creationId xmlns:a16="http://schemas.microsoft.com/office/drawing/2014/main" id="{CF11DC41-D371-9F83-5838-6EDD0811D665}"/>
              </a:ext>
            </a:extLst>
          </p:cNvPr>
          <p:cNvSpPr>
            <a:spLocks noGrp="1"/>
          </p:cNvSpPr>
          <p:nvPr>
            <p:ph type="subTitle" idx="1"/>
          </p:nvPr>
        </p:nvSpPr>
        <p:spPr>
          <a:xfrm>
            <a:off x="763051" y="3602038"/>
            <a:ext cx="10581815" cy="1655762"/>
          </a:xfrm>
        </p:spPr>
        <p:txBody>
          <a:bodyPr>
            <a:normAutofit lnSpcReduction="10000"/>
          </a:bodyPr>
          <a:lstStyle/>
          <a:p>
            <a:r>
              <a:rPr lang="en-US" dirty="0"/>
              <a:t>Robert Kim, Executive Director, Education Law Center</a:t>
            </a:r>
          </a:p>
          <a:p>
            <a:r>
              <a:rPr lang="en-US" dirty="0"/>
              <a:t>The Unfinished Legacy of </a:t>
            </a:r>
            <a:r>
              <a:rPr lang="en-US" i="1" dirty="0"/>
              <a:t>Brown v. Board </a:t>
            </a:r>
            <a:r>
              <a:rPr lang="en-US" dirty="0"/>
              <a:t>at 70 Conference </a:t>
            </a:r>
          </a:p>
          <a:p>
            <a:r>
              <a:rPr lang="en-US" dirty="0"/>
              <a:t>Stanford University</a:t>
            </a:r>
          </a:p>
          <a:p>
            <a:r>
              <a:rPr lang="en-US" dirty="0"/>
              <a:t>May 6, 2024</a:t>
            </a:r>
          </a:p>
        </p:txBody>
      </p:sp>
    </p:spTree>
    <p:extLst>
      <p:ext uri="{BB962C8B-B14F-4D97-AF65-F5344CB8AC3E}">
        <p14:creationId xmlns:p14="http://schemas.microsoft.com/office/powerpoint/2010/main" val="1148975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BB23B-950E-3BDC-7A28-EEDFDD8FCBF8}"/>
              </a:ext>
            </a:extLst>
          </p:cNvPr>
          <p:cNvSpPr>
            <a:spLocks noGrp="1"/>
          </p:cNvSpPr>
          <p:nvPr>
            <p:ph type="title"/>
          </p:nvPr>
        </p:nvSpPr>
        <p:spPr/>
        <p:txBody>
          <a:bodyPr/>
          <a:lstStyle/>
          <a:p>
            <a:r>
              <a:rPr lang="en-US" dirty="0"/>
              <a:t>Education Law Center  </a:t>
            </a:r>
          </a:p>
        </p:txBody>
      </p:sp>
      <p:sp>
        <p:nvSpPr>
          <p:cNvPr id="3" name="Content Placeholder 2">
            <a:extLst>
              <a:ext uri="{FF2B5EF4-FFF2-40B4-BE49-F238E27FC236}">
                <a16:creationId xmlns:a16="http://schemas.microsoft.com/office/drawing/2014/main" id="{87B62C24-5578-B997-40F5-FAF44590F5AD}"/>
              </a:ext>
            </a:extLst>
          </p:cNvPr>
          <p:cNvSpPr>
            <a:spLocks noGrp="1"/>
          </p:cNvSpPr>
          <p:nvPr>
            <p:ph idx="1"/>
          </p:nvPr>
        </p:nvSpPr>
        <p:spPr/>
        <p:txBody>
          <a:bodyPr>
            <a:normAutofit lnSpcReduction="10000"/>
          </a:bodyPr>
          <a:lstStyle/>
          <a:p>
            <a:r>
              <a:rPr lang="en-US" sz="1800" dirty="0">
                <a:effectLst/>
                <a:latin typeface="Arial" panose="020B0604020202020204" pitchFamily="34" charset="0"/>
                <a:ea typeface="Calibri" panose="020F0502020204030204" pitchFamily="34" charset="0"/>
              </a:rPr>
              <a:t>Education Law Center (</a:t>
            </a:r>
            <a:r>
              <a:rPr lang="en-US" sz="1800" dirty="0">
                <a:latin typeface="Arial" panose="020B0604020202020204" pitchFamily="34" charset="0"/>
                <a:ea typeface="Calibri" panose="020F0502020204030204" pitchFamily="34" charset="0"/>
              </a:rPr>
              <a:t>ELC) </a:t>
            </a:r>
            <a:r>
              <a:rPr lang="en-US" sz="1800" dirty="0">
                <a:effectLst/>
                <a:latin typeface="Arial" panose="020B0604020202020204" pitchFamily="34" charset="0"/>
                <a:ea typeface="Calibri" panose="020F0502020204030204" pitchFamily="34" charset="0"/>
              </a:rPr>
              <a:t>pursues justice and equity for public school students nationwide by enforcing their right to a high-quality education in safe, equitable, non-discriminatory, </a:t>
            </a:r>
            <a:r>
              <a:rPr lang="en-US" sz="1800" u="sng" dirty="0">
                <a:effectLst/>
                <a:latin typeface="Arial" panose="020B0604020202020204" pitchFamily="34" charset="0"/>
                <a:ea typeface="Calibri" panose="020F0502020204030204" pitchFamily="34" charset="0"/>
              </a:rPr>
              <a:t>integrated</a:t>
            </a:r>
            <a:r>
              <a:rPr lang="en-US" sz="1800" dirty="0">
                <a:effectLst/>
                <a:latin typeface="Arial" panose="020B0604020202020204" pitchFamily="34" charset="0"/>
                <a:ea typeface="Calibri" panose="020F0502020204030204" pitchFamily="34" charset="0"/>
              </a:rPr>
              <a:t>, and well-funded learning environments. </a:t>
            </a:r>
          </a:p>
          <a:p>
            <a:r>
              <a:rPr lang="en-US" sz="1800" dirty="0">
                <a:latin typeface="Arial" panose="020B0604020202020204" pitchFamily="34" charset="0"/>
                <a:ea typeface="Calibri" panose="020F0502020204030204" pitchFamily="34" charset="0"/>
              </a:rPr>
              <a:t>Areas of Focus: School Finance; Public Funds for Public Schools (anti-voucher); Student Rights/Anti-Discrimination</a:t>
            </a:r>
          </a:p>
          <a:p>
            <a:r>
              <a:rPr lang="en-US" sz="1800" dirty="0">
                <a:latin typeface="Arial" panose="020B0604020202020204" pitchFamily="34" charset="0"/>
                <a:ea typeface="Calibri" panose="020F0502020204030204" pitchFamily="34" charset="0"/>
              </a:rPr>
              <a:t>ELC has joined as co-counsel in two state court desegregation lawsuits</a:t>
            </a:r>
            <a:r>
              <a:rPr lang="en-US" sz="1800" i="1" dirty="0">
                <a:latin typeface="Arial" panose="020B0604020202020204" pitchFamily="34" charset="0"/>
                <a:ea typeface="Calibri" panose="020F0502020204030204" pitchFamily="34" charset="0"/>
              </a:rPr>
              <a:t>: Latino Action Network v. NJ </a:t>
            </a:r>
            <a:r>
              <a:rPr lang="en-US" sz="1800" dirty="0">
                <a:latin typeface="Arial" panose="020B0604020202020204" pitchFamily="34" charset="0"/>
                <a:ea typeface="Calibri" panose="020F0502020204030204" pitchFamily="34" charset="0"/>
              </a:rPr>
              <a:t>and </a:t>
            </a:r>
            <a:r>
              <a:rPr lang="en-US" sz="1800" i="1" dirty="0">
                <a:latin typeface="Arial" panose="020B0604020202020204" pitchFamily="34" charset="0"/>
                <a:ea typeface="Calibri" panose="020F0502020204030204" pitchFamily="34" charset="0"/>
              </a:rPr>
              <a:t>Cruz-Guzman v. MN</a:t>
            </a:r>
          </a:p>
          <a:p>
            <a:r>
              <a:rPr lang="en-US" sz="1800" i="1" dirty="0">
                <a:effectLst/>
                <a:latin typeface="Arial" panose="020B0604020202020204" pitchFamily="34" charset="0"/>
                <a:ea typeface="Calibri" panose="020F0502020204030204" pitchFamily="34" charset="0"/>
              </a:rPr>
              <a:t>Abbott v. Burke </a:t>
            </a:r>
            <a:r>
              <a:rPr lang="en-US" sz="1800" dirty="0">
                <a:effectLst/>
                <a:latin typeface="Arial" panose="020B0604020202020204" pitchFamily="34" charset="0"/>
                <a:ea typeface="Calibri" panose="020F0502020204030204" pitchFamily="34" charset="0"/>
              </a:rPr>
              <a:t>litigation history in NJ</a:t>
            </a:r>
          </a:p>
          <a:p>
            <a:r>
              <a:rPr lang="en-US" sz="1800" dirty="0">
                <a:latin typeface="Arial" panose="020B0604020202020204" pitchFamily="34" charset="0"/>
                <a:ea typeface="Calibri" panose="020F0502020204030204" pitchFamily="34" charset="0"/>
              </a:rPr>
              <a:t>School funding, poverty, and race in NJ</a:t>
            </a:r>
          </a:p>
          <a:p>
            <a:pPr lvl="1"/>
            <a:r>
              <a:rPr lang="en-US" sz="1800" dirty="0">
                <a:effectLst/>
                <a:latin typeface="Arial" panose="020B0604020202020204" pitchFamily="34" charset="0"/>
                <a:ea typeface="Times New Roman" panose="02020603050405020304" pitchFamily="18" charset="0"/>
                <a:cs typeface="Arial" panose="020B0604020202020204" pitchFamily="34" charset="0"/>
              </a:rPr>
              <a:t>Average Black and Latino student attends district that is </a:t>
            </a:r>
            <a:r>
              <a:rPr lang="en-US" sz="1800" dirty="0">
                <a:latin typeface="Arial" panose="020B0604020202020204" pitchFamily="34" charset="0"/>
                <a:ea typeface="Times New Roman" panose="02020603050405020304" pitchFamily="18" charset="0"/>
                <a:cs typeface="Arial" panose="020B0604020202020204" pitchFamily="34" charset="0"/>
              </a:rPr>
              <a:t>over 50% economically disadvantaged</a:t>
            </a:r>
          </a:p>
          <a:p>
            <a:pPr lvl="1"/>
            <a:r>
              <a:rPr lang="en-US" sz="1800" dirty="0">
                <a:effectLst/>
                <a:latin typeface="Arial" panose="020B0604020202020204" pitchFamily="34" charset="0"/>
                <a:ea typeface="Times New Roman" panose="02020603050405020304" pitchFamily="18" charset="0"/>
                <a:cs typeface="Arial" panose="020B0604020202020204" pitchFamily="34" charset="0"/>
              </a:rPr>
              <a:t>The average Black and Latino student attends a district that is spending 1-2K less per pupil than what’s required </a:t>
            </a:r>
            <a:r>
              <a:rPr lang="en-US" sz="1800" dirty="0">
                <a:latin typeface="Arial" panose="020B0604020202020204" pitchFamily="34" charset="0"/>
                <a:ea typeface="Times New Roman" panose="02020603050405020304" pitchFamily="18" charset="0"/>
                <a:cs typeface="Arial" panose="020B0604020202020204" pitchFamily="34" charset="0"/>
              </a:rPr>
              <a:t>under funding formula </a:t>
            </a:r>
            <a:r>
              <a:rPr lang="en-US" sz="1800" dirty="0">
                <a:effectLst/>
                <a:latin typeface="Arial" panose="020B0604020202020204" pitchFamily="34" charset="0"/>
                <a:ea typeface="Times New Roman" panose="02020603050405020304" pitchFamily="18" charset="0"/>
                <a:cs typeface="Arial" panose="020B0604020202020204" pitchFamily="34" charset="0"/>
              </a:rPr>
              <a:t>to achieve adequate education; averag</a:t>
            </a:r>
            <a:r>
              <a:rPr lang="en-US" sz="1800" dirty="0">
                <a:latin typeface="Arial" panose="020B0604020202020204" pitchFamily="34" charset="0"/>
                <a:ea typeface="Times New Roman" panose="02020603050405020304" pitchFamily="18" charset="0"/>
                <a:cs typeface="Arial" panose="020B0604020202020204" pitchFamily="34" charset="0"/>
              </a:rPr>
              <a:t>e </a:t>
            </a:r>
            <a:r>
              <a:rPr lang="en-US" sz="1800" dirty="0">
                <a:effectLst/>
                <a:latin typeface="Arial" panose="020B0604020202020204" pitchFamily="34" charset="0"/>
                <a:ea typeface="Times New Roman" panose="02020603050405020304" pitchFamily="18" charset="0"/>
                <a:cs typeface="Arial" panose="020B0604020202020204" pitchFamily="34" charset="0"/>
              </a:rPr>
              <a:t>white student attends district that spends 1K more </a:t>
            </a:r>
          </a:p>
          <a:p>
            <a:pPr lvl="1"/>
            <a:r>
              <a:rPr lang="en-US" sz="1800" dirty="0">
                <a:latin typeface="Arial" panose="020B0604020202020204" pitchFamily="34" charset="0"/>
                <a:ea typeface="Aptos" panose="020B0004020202020204" pitchFamily="34" charset="0"/>
                <a:cs typeface="Arial" panose="020B0604020202020204" pitchFamily="34" charset="0"/>
              </a:rPr>
              <a:t>Lack of quality education due to inequitable funding is exacerbated by racial segregation, which makes it harder to close funding gaps and may even drive inequitable funding and resources (Johnson 2019)</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lvl="1"/>
            <a:endParaRPr lang="en-US" sz="1400" dirty="0">
              <a:effectLst/>
              <a:latin typeface="Calibri" panose="020F0502020204030204" pitchFamily="34" charset="0"/>
              <a:ea typeface="Calibri" panose="020F0502020204030204" pitchFamily="34" charset="0"/>
            </a:endParaRPr>
          </a:p>
          <a:p>
            <a:pPr marL="0" indent="0">
              <a:buNone/>
            </a:pPr>
            <a:endParaRPr lang="en-US" dirty="0"/>
          </a:p>
        </p:txBody>
      </p:sp>
      <p:pic>
        <p:nvPicPr>
          <p:cNvPr id="4" name="Picture 3" descr="A blue text on a white background&#10;&#10;Description automatically generated">
            <a:extLst>
              <a:ext uri="{FF2B5EF4-FFF2-40B4-BE49-F238E27FC236}">
                <a16:creationId xmlns:a16="http://schemas.microsoft.com/office/drawing/2014/main" id="{4F5CF228-1D8D-B5EA-266B-5DCCB226F1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8487" y="681037"/>
            <a:ext cx="3578791" cy="764699"/>
          </a:xfrm>
          <a:prstGeom prst="rect">
            <a:avLst/>
          </a:prstGeom>
          <a:noFill/>
          <a:ln>
            <a:noFill/>
          </a:ln>
        </p:spPr>
      </p:pic>
    </p:spTree>
    <p:extLst>
      <p:ext uri="{BB962C8B-B14F-4D97-AF65-F5344CB8AC3E}">
        <p14:creationId xmlns:p14="http://schemas.microsoft.com/office/powerpoint/2010/main" val="2442560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0A2BD-0D92-C6DE-62D9-AC233D3D76C2}"/>
              </a:ext>
            </a:extLst>
          </p:cNvPr>
          <p:cNvSpPr>
            <a:spLocks noGrp="1"/>
          </p:cNvSpPr>
          <p:nvPr>
            <p:ph type="title"/>
          </p:nvPr>
        </p:nvSpPr>
        <p:spPr/>
        <p:txBody>
          <a:bodyPr/>
          <a:lstStyle/>
          <a:p>
            <a:r>
              <a:rPr lang="en-US" dirty="0"/>
              <a:t>Segregation in NJ Schools</a:t>
            </a:r>
          </a:p>
        </p:txBody>
      </p:sp>
      <p:sp>
        <p:nvSpPr>
          <p:cNvPr id="3" name="Content Placeholder 2">
            <a:extLst>
              <a:ext uri="{FF2B5EF4-FFF2-40B4-BE49-F238E27FC236}">
                <a16:creationId xmlns:a16="http://schemas.microsoft.com/office/drawing/2014/main" id="{BEEC9587-021A-82CA-3D33-3267342FC9F6}"/>
              </a:ext>
            </a:extLst>
          </p:cNvPr>
          <p:cNvSpPr>
            <a:spLocks noGrp="1"/>
          </p:cNvSpPr>
          <p:nvPr>
            <p:ph idx="1"/>
          </p:nvPr>
        </p:nvSpPr>
        <p:spPr/>
        <p:txBody>
          <a:bodyPr>
            <a:normAutofit fontScale="92500" lnSpcReduction="20000"/>
          </a:bodyPr>
          <a:lstStyle/>
          <a:p>
            <a:r>
              <a:rPr lang="en-US" sz="1800" b="1" dirty="0">
                <a:solidFill>
                  <a:srgbClr val="1C252D"/>
                </a:solidFill>
                <a:effectLst/>
                <a:latin typeface="Arial" panose="020B0604020202020204" pitchFamily="34" charset="0"/>
                <a:ea typeface="Calibri" panose="020F0502020204030204" pitchFamily="34" charset="0"/>
              </a:rPr>
              <a:t>New Jersey Public Schools – Fall 2023</a:t>
            </a:r>
          </a:p>
          <a:p>
            <a:pPr lvl="1">
              <a:lnSpc>
                <a:spcPct val="100000"/>
              </a:lnSpc>
            </a:pPr>
            <a:r>
              <a:rPr lang="en-US" sz="1800" dirty="0">
                <a:solidFill>
                  <a:srgbClr val="1C252D"/>
                </a:solidFill>
                <a:effectLst/>
                <a:latin typeface="Arial" panose="020B0604020202020204" pitchFamily="34" charset="0"/>
                <a:ea typeface="Calibri" panose="020F0502020204030204" pitchFamily="34" charset="0"/>
              </a:rPr>
              <a:t>1,379,988 Students</a:t>
            </a:r>
          </a:p>
          <a:p>
            <a:pPr lvl="1">
              <a:lnSpc>
                <a:spcPct val="100000"/>
              </a:lnSpc>
            </a:pPr>
            <a:r>
              <a:rPr lang="en-US" sz="1800" dirty="0">
                <a:solidFill>
                  <a:srgbClr val="1C252D"/>
                </a:solidFill>
                <a:effectLst/>
                <a:latin typeface="Arial" panose="020B0604020202020204" pitchFamily="34" charset="0"/>
                <a:ea typeface="Calibri" panose="020F0502020204030204" pitchFamily="34" charset="0"/>
              </a:rPr>
              <a:t>10% Asian</a:t>
            </a:r>
          </a:p>
          <a:p>
            <a:pPr lvl="1">
              <a:lnSpc>
                <a:spcPct val="100000"/>
              </a:lnSpc>
            </a:pPr>
            <a:r>
              <a:rPr lang="en-US" sz="1800" dirty="0">
                <a:solidFill>
                  <a:srgbClr val="1C252D"/>
                </a:solidFill>
                <a:effectLst/>
                <a:latin typeface="Arial" panose="020B0604020202020204" pitchFamily="34" charset="0"/>
                <a:ea typeface="Calibri" panose="020F0502020204030204" pitchFamily="34" charset="0"/>
              </a:rPr>
              <a:t>14% Black</a:t>
            </a:r>
          </a:p>
          <a:p>
            <a:pPr lvl="1">
              <a:lnSpc>
                <a:spcPct val="100000"/>
              </a:lnSpc>
            </a:pPr>
            <a:r>
              <a:rPr lang="en-US" sz="1800" dirty="0">
                <a:solidFill>
                  <a:srgbClr val="1C252D"/>
                </a:solidFill>
                <a:effectLst/>
                <a:latin typeface="Arial" panose="020B0604020202020204" pitchFamily="34" charset="0"/>
                <a:ea typeface="Calibri" panose="020F0502020204030204" pitchFamily="34" charset="0"/>
              </a:rPr>
              <a:t>34% Hispanic</a:t>
            </a:r>
          </a:p>
          <a:p>
            <a:pPr lvl="1">
              <a:lnSpc>
                <a:spcPct val="100000"/>
              </a:lnSpc>
            </a:pPr>
            <a:r>
              <a:rPr lang="en-US" sz="1800" dirty="0">
                <a:solidFill>
                  <a:srgbClr val="1C252D"/>
                </a:solidFill>
                <a:effectLst/>
                <a:latin typeface="Arial" panose="020B0604020202020204" pitchFamily="34" charset="0"/>
                <a:ea typeface="Calibri" panose="020F0502020204030204" pitchFamily="34" charset="0"/>
              </a:rPr>
              <a:t>38% White</a:t>
            </a:r>
          </a:p>
          <a:p>
            <a:pPr lvl="1">
              <a:lnSpc>
                <a:spcPct val="100000"/>
              </a:lnSpc>
            </a:pPr>
            <a:r>
              <a:rPr lang="en-US" sz="1800" dirty="0">
                <a:solidFill>
                  <a:srgbClr val="1C252D"/>
                </a:solidFill>
                <a:effectLst/>
                <a:latin typeface="Arial" panose="020B0604020202020204" pitchFamily="34" charset="0"/>
                <a:ea typeface="Calibri" panose="020F0502020204030204" pitchFamily="34" charset="0"/>
              </a:rPr>
              <a:t>4% Other Race</a:t>
            </a:r>
          </a:p>
          <a:p>
            <a:pPr lvl="1">
              <a:lnSpc>
                <a:spcPct val="100000"/>
              </a:lnSpc>
            </a:pPr>
            <a:r>
              <a:rPr lang="en-US" sz="1800" dirty="0">
                <a:solidFill>
                  <a:srgbClr val="1C252D"/>
                </a:solidFill>
                <a:effectLst/>
                <a:latin typeface="Arial" panose="020B0604020202020204" pitchFamily="34" charset="0"/>
                <a:ea typeface="Calibri" panose="020F0502020204030204" pitchFamily="34" charset="0"/>
              </a:rPr>
              <a:t>12% Poverty</a:t>
            </a:r>
          </a:p>
          <a:p>
            <a:pPr marL="457200" lvl="1" indent="0">
              <a:lnSpc>
                <a:spcPct val="100000"/>
              </a:lnSpc>
              <a:buNone/>
            </a:pPr>
            <a:endParaRPr lang="en-US" sz="1300" dirty="0">
              <a:solidFill>
                <a:srgbClr val="1C252D"/>
              </a:solidFill>
              <a:effectLst/>
              <a:latin typeface="Arial" panose="020B0604020202020204" pitchFamily="34" charset="0"/>
              <a:ea typeface="Calibri" panose="020F0502020204030204" pitchFamily="34" charset="0"/>
            </a:endParaRPr>
          </a:p>
          <a:p>
            <a:pPr marL="457200" lvl="1" indent="0">
              <a:lnSpc>
                <a:spcPct val="100000"/>
              </a:lnSpc>
              <a:buNone/>
            </a:pPr>
            <a:r>
              <a:rPr lang="en-US" sz="1200" b="0" i="0" u="none" strike="noStrike" dirty="0">
                <a:solidFill>
                  <a:srgbClr val="333333"/>
                </a:solidFill>
                <a:effectLst/>
                <a:highlight>
                  <a:srgbClr val="FFFFFF"/>
                </a:highlight>
                <a:latin typeface="Arial" panose="020B0604020202020204" pitchFamily="34" charset="0"/>
              </a:rPr>
              <a:t>Data Sources: </a:t>
            </a:r>
            <a:r>
              <a:rPr lang="en-US" sz="1200" dirty="0">
                <a:solidFill>
                  <a:srgbClr val="000000"/>
                </a:solidFill>
                <a:highlight>
                  <a:srgbClr val="FFFFFF"/>
                </a:highlight>
                <a:latin typeface="Benton Sans Low-DPI"/>
              </a:rPr>
              <a:t> </a:t>
            </a:r>
            <a:r>
              <a:rPr lang="en-US" sz="1200" b="0" i="0" u="none" strike="noStrike" dirty="0">
                <a:solidFill>
                  <a:srgbClr val="000000"/>
                </a:solidFill>
                <a:effectLst/>
                <a:highlight>
                  <a:srgbClr val="FFFFFF"/>
                </a:highlight>
                <a:latin typeface="Arial" panose="020B0604020202020204" pitchFamily="34" charset="0"/>
              </a:rPr>
              <a:t>NJDOE </a:t>
            </a:r>
            <a:r>
              <a:rPr lang="en-US" sz="1200" b="0" i="0" u="sng" dirty="0">
                <a:solidFill>
                  <a:srgbClr val="0000FF"/>
                </a:solidFill>
                <a:effectLst/>
                <a:highlight>
                  <a:srgbClr val="FFFFFF"/>
                </a:highlight>
                <a:latin typeface="Arial" panose="020B0604020202020204" pitchFamily="34" charset="0"/>
              </a:rPr>
              <a:t>Fall Enrollment report</a:t>
            </a:r>
            <a:r>
              <a:rPr lang="en-US" sz="1200" b="0" i="0" u="none" strike="noStrike" dirty="0">
                <a:solidFill>
                  <a:srgbClr val="000000"/>
                </a:solidFill>
                <a:effectLst/>
                <a:highlight>
                  <a:srgbClr val="FFFFFF"/>
                </a:highlight>
                <a:latin typeface="Arial" panose="020B0604020202020204" pitchFamily="34" charset="0"/>
              </a:rPr>
              <a:t> 2023-24, NJDOE Charter State Aid Notices 2022-23, ELC estimates for updated </a:t>
            </a:r>
            <a:r>
              <a:rPr lang="en-US" sz="1200" b="0" i="0" u="sng" dirty="0">
                <a:solidFill>
                  <a:srgbClr val="0000FF"/>
                </a:solidFill>
                <a:effectLst/>
                <a:highlight>
                  <a:srgbClr val="FFFFFF"/>
                </a:highlight>
                <a:latin typeface="Arial" panose="020B0604020202020204" pitchFamily="34" charset="0"/>
              </a:rPr>
              <a:t>DFG calculations</a:t>
            </a:r>
            <a:r>
              <a:rPr lang="en-US" sz="1200" b="0" i="0" u="none" strike="noStrike" dirty="0">
                <a:solidFill>
                  <a:srgbClr val="000000"/>
                </a:solidFill>
                <a:effectLst/>
                <a:highlight>
                  <a:srgbClr val="FFFFFF"/>
                </a:highlight>
                <a:latin typeface="Arial" panose="020B0604020202020204" pitchFamily="34" charset="0"/>
              </a:rPr>
              <a:t> for 2021 of district poverty using (Census American Community Survey data 2017-2021), Census Small Area Income Poverty </a:t>
            </a:r>
            <a:r>
              <a:rPr lang="en-US" sz="1200" b="0" i="0" u="sng" dirty="0">
                <a:solidFill>
                  <a:srgbClr val="0000FF"/>
                </a:solidFill>
                <a:effectLst/>
                <a:highlight>
                  <a:srgbClr val="FFFFFF"/>
                </a:highlight>
                <a:latin typeface="Arial" panose="020B0604020202020204" pitchFamily="34" charset="0"/>
              </a:rPr>
              <a:t>School District Estimates</a:t>
            </a:r>
            <a:r>
              <a:rPr lang="en-US" sz="1200" b="0" i="0" u="none" strike="noStrike" dirty="0">
                <a:solidFill>
                  <a:srgbClr val="000000"/>
                </a:solidFill>
                <a:effectLst/>
                <a:highlight>
                  <a:srgbClr val="FFFFFF"/>
                </a:highlight>
                <a:latin typeface="Arial" panose="020B0604020202020204" pitchFamily="34" charset="0"/>
              </a:rPr>
              <a:t> 2022 </a:t>
            </a:r>
            <a:endParaRPr lang="en-US" sz="1200" b="0" i="0" dirty="0">
              <a:solidFill>
                <a:srgbClr val="000000"/>
              </a:solidFill>
              <a:effectLst/>
              <a:highlight>
                <a:srgbClr val="FFFFFF"/>
              </a:highlight>
              <a:latin typeface="Benton Sans Low-DPI"/>
            </a:endParaRPr>
          </a:p>
          <a:p>
            <a:r>
              <a:rPr lang="en-US" sz="1800" dirty="0">
                <a:solidFill>
                  <a:srgbClr val="1C252D"/>
                </a:solidFill>
                <a:effectLst/>
                <a:latin typeface="Arial" panose="020B0604020202020204" pitchFamily="34" charset="0"/>
                <a:ea typeface="Calibri" panose="020F0502020204030204" pitchFamily="34" charset="0"/>
              </a:rPr>
              <a:t>26 school districts are 90% or above Black and Hispanic student enrollment; 43 districts are 10% white student enrollment or less (~305,000 or </a:t>
            </a:r>
            <a:r>
              <a:rPr lang="en-US" sz="1800" b="1" dirty="0">
                <a:solidFill>
                  <a:srgbClr val="1C252D"/>
                </a:solidFill>
                <a:effectLst/>
                <a:latin typeface="Arial" panose="020B0604020202020204" pitchFamily="34" charset="0"/>
                <a:ea typeface="Calibri" panose="020F0502020204030204" pitchFamily="34" charset="0"/>
              </a:rPr>
              <a:t>22% of all students</a:t>
            </a:r>
            <a:r>
              <a:rPr lang="en-US" sz="1800" dirty="0">
                <a:solidFill>
                  <a:srgbClr val="1C252D"/>
                </a:solidFill>
                <a:effectLst/>
                <a:latin typeface="Arial" panose="020B0604020202020204" pitchFamily="34" charset="0"/>
                <a:ea typeface="Calibri" panose="020F0502020204030204" pitchFamily="34" charset="0"/>
              </a:rPr>
              <a:t>)</a:t>
            </a:r>
          </a:p>
          <a:p>
            <a:r>
              <a:rPr lang="en-US" sz="1800" b="1" dirty="0">
                <a:solidFill>
                  <a:srgbClr val="1C252D"/>
                </a:solidFill>
                <a:effectLst/>
                <a:latin typeface="Arial" panose="020B0604020202020204" pitchFamily="34" charset="0"/>
                <a:ea typeface="Calibri" panose="020F0502020204030204" pitchFamily="34" charset="0"/>
              </a:rPr>
              <a:t>Almost half </a:t>
            </a:r>
            <a:r>
              <a:rPr lang="en-US" sz="1800" dirty="0">
                <a:solidFill>
                  <a:srgbClr val="1C252D"/>
                </a:solidFill>
                <a:effectLst/>
                <a:latin typeface="Arial" panose="020B0604020202020204" pitchFamily="34" charset="0"/>
                <a:ea typeface="Calibri" panose="020F0502020204030204" pitchFamily="34" charset="0"/>
              </a:rPr>
              <a:t>of Black and Latino students attend schools that are 90% non-white or more (Coughlan 2021)</a:t>
            </a:r>
          </a:p>
          <a:p>
            <a:r>
              <a:rPr lang="en-US" sz="1800" dirty="0">
                <a:solidFill>
                  <a:srgbClr val="1C252D"/>
                </a:solidFill>
                <a:latin typeface="Arial" panose="020B0604020202020204" pitchFamily="34" charset="0"/>
                <a:ea typeface="Calibri" panose="020F0502020204030204" pitchFamily="34" charset="0"/>
              </a:rPr>
              <a:t>In recent times, NJ r</a:t>
            </a:r>
            <a:r>
              <a:rPr lang="en-US" sz="1800" dirty="0">
                <a:solidFill>
                  <a:srgbClr val="1C252D"/>
                </a:solidFill>
                <a:effectLst/>
                <a:latin typeface="Arial" panose="020B0604020202020204" pitchFamily="34" charset="0"/>
                <a:ea typeface="Calibri" panose="020F0502020204030204" pitchFamily="34" charset="0"/>
              </a:rPr>
              <a:t>anked #5 among states in level of intense segregation experienced by Black students; #4 for Latino students</a:t>
            </a:r>
            <a:endParaRPr lang="en-US" dirty="0"/>
          </a:p>
        </p:txBody>
      </p:sp>
    </p:spTree>
    <p:extLst>
      <p:ext uri="{BB962C8B-B14F-4D97-AF65-F5344CB8AC3E}">
        <p14:creationId xmlns:p14="http://schemas.microsoft.com/office/powerpoint/2010/main" val="3880783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CDF3C9-6113-809A-C790-C4DAB9DF6B71}"/>
              </a:ext>
            </a:extLst>
          </p:cNvPr>
          <p:cNvPicPr>
            <a:picLocks noChangeAspect="1"/>
          </p:cNvPicPr>
          <p:nvPr/>
        </p:nvPicPr>
        <p:blipFill>
          <a:blip r:embed="rId3"/>
          <a:stretch>
            <a:fillRect/>
          </a:stretch>
        </p:blipFill>
        <p:spPr>
          <a:xfrm>
            <a:off x="5554980" y="0"/>
            <a:ext cx="6637020" cy="6863399"/>
          </a:xfrm>
          <a:prstGeom prst="rect">
            <a:avLst/>
          </a:prstGeom>
        </p:spPr>
      </p:pic>
      <p:pic>
        <p:nvPicPr>
          <p:cNvPr id="5" name="Picture 4">
            <a:extLst>
              <a:ext uri="{FF2B5EF4-FFF2-40B4-BE49-F238E27FC236}">
                <a16:creationId xmlns:a16="http://schemas.microsoft.com/office/drawing/2014/main" id="{EC93B7C3-3ECF-9C18-2C15-4678461AA1E7}"/>
              </a:ext>
            </a:extLst>
          </p:cNvPr>
          <p:cNvPicPr>
            <a:picLocks noChangeAspect="1"/>
          </p:cNvPicPr>
          <p:nvPr/>
        </p:nvPicPr>
        <p:blipFill>
          <a:blip r:embed="rId4"/>
          <a:stretch>
            <a:fillRect/>
          </a:stretch>
        </p:blipFill>
        <p:spPr>
          <a:xfrm>
            <a:off x="190499" y="0"/>
            <a:ext cx="8430207" cy="2425326"/>
          </a:xfrm>
          <a:prstGeom prst="rect">
            <a:avLst/>
          </a:prstGeom>
        </p:spPr>
      </p:pic>
      <p:pic>
        <p:nvPicPr>
          <p:cNvPr id="7" name="Picture 6">
            <a:extLst>
              <a:ext uri="{FF2B5EF4-FFF2-40B4-BE49-F238E27FC236}">
                <a16:creationId xmlns:a16="http://schemas.microsoft.com/office/drawing/2014/main" id="{5D61E3E8-718F-EE15-0C69-F2C33DBD0C60}"/>
              </a:ext>
            </a:extLst>
          </p:cNvPr>
          <p:cNvPicPr>
            <a:picLocks noChangeAspect="1"/>
          </p:cNvPicPr>
          <p:nvPr/>
        </p:nvPicPr>
        <p:blipFill>
          <a:blip r:embed="rId5"/>
          <a:stretch>
            <a:fillRect/>
          </a:stretch>
        </p:blipFill>
        <p:spPr>
          <a:xfrm>
            <a:off x="732832" y="2476564"/>
            <a:ext cx="4344821" cy="4381435"/>
          </a:xfrm>
          <a:prstGeom prst="rect">
            <a:avLst/>
          </a:prstGeom>
        </p:spPr>
      </p:pic>
      <p:cxnSp>
        <p:nvCxnSpPr>
          <p:cNvPr id="9" name="Straight Arrow Connector 8">
            <a:extLst>
              <a:ext uri="{FF2B5EF4-FFF2-40B4-BE49-F238E27FC236}">
                <a16:creationId xmlns:a16="http://schemas.microsoft.com/office/drawing/2014/main" id="{1BA2B6F0-38FC-5043-D93E-DABE36B3E3F7}"/>
              </a:ext>
            </a:extLst>
          </p:cNvPr>
          <p:cNvCxnSpPr>
            <a:cxnSpLocks/>
          </p:cNvCxnSpPr>
          <p:nvPr/>
        </p:nvCxnSpPr>
        <p:spPr>
          <a:xfrm flipV="1">
            <a:off x="4944066" y="1591267"/>
            <a:ext cx="5672733" cy="1988398"/>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Oval 10">
            <a:extLst>
              <a:ext uri="{FF2B5EF4-FFF2-40B4-BE49-F238E27FC236}">
                <a16:creationId xmlns:a16="http://schemas.microsoft.com/office/drawing/2014/main" id="{97B46CEA-C131-6C28-188F-6D31D4B0C95D}"/>
              </a:ext>
            </a:extLst>
          </p:cNvPr>
          <p:cNvSpPr/>
          <p:nvPr/>
        </p:nvSpPr>
        <p:spPr>
          <a:xfrm>
            <a:off x="10466069" y="1493520"/>
            <a:ext cx="1093207" cy="104610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5910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6205-00AA-379E-4E24-862F59A67560}"/>
              </a:ext>
            </a:extLst>
          </p:cNvPr>
          <p:cNvSpPr>
            <a:spLocks noGrp="1"/>
          </p:cNvSpPr>
          <p:nvPr>
            <p:ph type="title"/>
          </p:nvPr>
        </p:nvSpPr>
        <p:spPr/>
        <p:txBody>
          <a:bodyPr/>
          <a:lstStyle/>
          <a:p>
            <a:r>
              <a:rPr lang="en-US" dirty="0"/>
              <a:t>What is the LAN case is about</a:t>
            </a:r>
          </a:p>
        </p:txBody>
      </p:sp>
      <p:sp>
        <p:nvSpPr>
          <p:cNvPr id="3" name="Content Placeholder 2">
            <a:extLst>
              <a:ext uri="{FF2B5EF4-FFF2-40B4-BE49-F238E27FC236}">
                <a16:creationId xmlns:a16="http://schemas.microsoft.com/office/drawing/2014/main" id="{54996A20-13E3-60AE-164C-42B1C1594F98}"/>
              </a:ext>
            </a:extLst>
          </p:cNvPr>
          <p:cNvSpPr>
            <a:spLocks noGrp="1"/>
          </p:cNvSpPr>
          <p:nvPr>
            <p:ph idx="1"/>
          </p:nvPr>
        </p:nvSpPr>
        <p:spPr/>
        <p:txBody>
          <a:bodyPr/>
          <a:lstStyle/>
          <a:p>
            <a:r>
              <a:rPr lang="en-US" dirty="0"/>
              <a:t>Filed in 2018 in NJ Superior Court; ELC joined in 2023</a:t>
            </a:r>
          </a:p>
          <a:p>
            <a:r>
              <a:rPr lang="en-US" dirty="0"/>
              <a:t>Statewide desegregation case </a:t>
            </a:r>
          </a:p>
          <a:p>
            <a:r>
              <a:rPr lang="en-US" dirty="0"/>
              <a:t>Alleges violations of state constitutional </a:t>
            </a:r>
            <a:r>
              <a:rPr lang="en-US" b="1" dirty="0"/>
              <a:t>desegregation</a:t>
            </a:r>
            <a:r>
              <a:rPr lang="en-US" dirty="0"/>
              <a:t> clause; </a:t>
            </a:r>
            <a:r>
              <a:rPr lang="en-US" b="1" dirty="0"/>
              <a:t>education</a:t>
            </a:r>
            <a:r>
              <a:rPr lang="en-US" dirty="0"/>
              <a:t> clause; </a:t>
            </a:r>
            <a:r>
              <a:rPr lang="en-US" b="1" dirty="0"/>
              <a:t>equal protection</a:t>
            </a:r>
            <a:r>
              <a:rPr lang="en-US" dirty="0"/>
              <a:t>; and </a:t>
            </a:r>
            <a:r>
              <a:rPr lang="en-US" b="1" dirty="0"/>
              <a:t>statutory</a:t>
            </a:r>
            <a:r>
              <a:rPr lang="en-US" dirty="0"/>
              <a:t> provisions</a:t>
            </a:r>
          </a:p>
          <a:p>
            <a:r>
              <a:rPr lang="en-US" dirty="0"/>
              <a:t>October 2023: court ruled against state, holding that it has a constitutional obligation to address desegregation, but also declined to hold state liable for segregated schools without further evidence</a:t>
            </a:r>
          </a:p>
          <a:p>
            <a:r>
              <a:rPr lang="en-US" dirty="0"/>
              <a:t>Case is on suspended appeal pending mediation discussions</a:t>
            </a:r>
          </a:p>
        </p:txBody>
      </p:sp>
    </p:spTree>
    <p:extLst>
      <p:ext uri="{BB962C8B-B14F-4D97-AF65-F5344CB8AC3E}">
        <p14:creationId xmlns:p14="http://schemas.microsoft.com/office/powerpoint/2010/main" val="1353410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A213-14DA-C27A-D2AE-E37F0C1AAA60}"/>
              </a:ext>
            </a:extLst>
          </p:cNvPr>
          <p:cNvSpPr>
            <a:spLocks noGrp="1"/>
          </p:cNvSpPr>
          <p:nvPr>
            <p:ph type="title"/>
          </p:nvPr>
        </p:nvSpPr>
        <p:spPr/>
        <p:txBody>
          <a:bodyPr/>
          <a:lstStyle/>
          <a:p>
            <a:r>
              <a:rPr lang="en-US" dirty="0"/>
              <a:t>Challenges ahead</a:t>
            </a:r>
          </a:p>
        </p:txBody>
      </p:sp>
      <p:sp>
        <p:nvSpPr>
          <p:cNvPr id="3" name="Content Placeholder 2">
            <a:extLst>
              <a:ext uri="{FF2B5EF4-FFF2-40B4-BE49-F238E27FC236}">
                <a16:creationId xmlns:a16="http://schemas.microsoft.com/office/drawing/2014/main" id="{0B7AA48F-FAC9-0891-10E5-934E0A3B013B}"/>
              </a:ext>
            </a:extLst>
          </p:cNvPr>
          <p:cNvSpPr>
            <a:spLocks noGrp="1"/>
          </p:cNvSpPr>
          <p:nvPr>
            <p:ph idx="1"/>
          </p:nvPr>
        </p:nvSpPr>
        <p:spPr/>
        <p:txBody>
          <a:bodyPr/>
          <a:lstStyle/>
          <a:p>
            <a:r>
              <a:rPr lang="en-US" dirty="0"/>
              <a:t>Remedies – Scope, Scaling, Sequencing, Sector Silos </a:t>
            </a:r>
          </a:p>
          <a:p>
            <a:r>
              <a:rPr lang="en-US" dirty="0"/>
              <a:t>Charters, choice, voucher policies</a:t>
            </a:r>
          </a:p>
          <a:p>
            <a:r>
              <a:rPr lang="en-US" dirty="0"/>
              <a:t>Fiscal, Political Challenges</a:t>
            </a:r>
          </a:p>
          <a:p>
            <a:r>
              <a:rPr lang="en-US" dirty="0"/>
              <a:t>Community Perceptions, Engagement</a:t>
            </a:r>
          </a:p>
          <a:p>
            <a:r>
              <a:rPr lang="en-US" dirty="0"/>
              <a:t>Collaboration and Planning Between Researchers and Litigators</a:t>
            </a:r>
          </a:p>
        </p:txBody>
      </p:sp>
    </p:spTree>
    <p:extLst>
      <p:ext uri="{BB962C8B-B14F-4D97-AF65-F5344CB8AC3E}">
        <p14:creationId xmlns:p14="http://schemas.microsoft.com/office/powerpoint/2010/main" val="1058934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3753-9EC0-FE5D-88A3-48FABF4DF752}"/>
              </a:ext>
            </a:extLst>
          </p:cNvPr>
          <p:cNvSpPr>
            <a:spLocks noGrp="1"/>
          </p:cNvSpPr>
          <p:nvPr>
            <p:ph type="title"/>
          </p:nvPr>
        </p:nvSpPr>
        <p:spPr>
          <a:xfrm>
            <a:off x="441434" y="365125"/>
            <a:ext cx="11634952" cy="1325563"/>
          </a:xfrm>
        </p:spPr>
        <p:txBody>
          <a:bodyPr/>
          <a:lstStyle/>
          <a:p>
            <a:r>
              <a:rPr lang="en-US" dirty="0"/>
              <a:t>Research and policy (and legal remedy) questions</a:t>
            </a:r>
          </a:p>
        </p:txBody>
      </p:sp>
      <p:sp>
        <p:nvSpPr>
          <p:cNvPr id="3" name="Content Placeholder 2">
            <a:extLst>
              <a:ext uri="{FF2B5EF4-FFF2-40B4-BE49-F238E27FC236}">
                <a16:creationId xmlns:a16="http://schemas.microsoft.com/office/drawing/2014/main" id="{EDE5CE69-A091-E272-9F16-4A6713C038F6}"/>
              </a:ext>
            </a:extLst>
          </p:cNvPr>
          <p:cNvSpPr>
            <a:spLocks noGrp="1"/>
          </p:cNvSpPr>
          <p:nvPr>
            <p:ph idx="1"/>
          </p:nvPr>
        </p:nvSpPr>
        <p:spPr/>
        <p:txBody>
          <a:bodyPr/>
          <a:lstStyle/>
          <a:p>
            <a:r>
              <a:rPr lang="en-US" dirty="0"/>
              <a:t>What is “segregation”? What is acceptable “desegregation”? What is “integration”?</a:t>
            </a:r>
          </a:p>
          <a:p>
            <a:r>
              <a:rPr lang="en-US" dirty="0"/>
              <a:t>Student interdistrict mobility vs. district consolidation vs. non-educational/cross-sector policies?</a:t>
            </a:r>
          </a:p>
          <a:p>
            <a:r>
              <a:rPr lang="en-US" dirty="0"/>
              <a:t>How can school finance formulas encourage integration? </a:t>
            </a:r>
          </a:p>
          <a:p>
            <a:r>
              <a:rPr lang="en-US" dirty="0"/>
              <a:t>How do you desegregate high-poverty districts while improving the education and conditions for all students within those districts?</a:t>
            </a:r>
          </a:p>
          <a:p>
            <a:endParaRPr lang="en-US" dirty="0"/>
          </a:p>
        </p:txBody>
      </p:sp>
    </p:spTree>
    <p:extLst>
      <p:ext uri="{BB962C8B-B14F-4D97-AF65-F5344CB8AC3E}">
        <p14:creationId xmlns:p14="http://schemas.microsoft.com/office/powerpoint/2010/main" val="2243007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994</TotalTime>
  <Words>839</Words>
  <Application>Microsoft Office PowerPoint</Application>
  <PresentationFormat>Widescreen</PresentationFormat>
  <Paragraphs>51</Paragraphs>
  <Slides>7</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Aptos</vt:lpstr>
      <vt:lpstr>Aptos Display</vt:lpstr>
      <vt:lpstr>Arial</vt:lpstr>
      <vt:lpstr>Benton Sans Low-DPI</vt:lpstr>
      <vt:lpstr>Calibri</vt:lpstr>
      <vt:lpstr>Symbol</vt:lpstr>
      <vt:lpstr>Times New Roman</vt:lpstr>
      <vt:lpstr>Office Theme</vt:lpstr>
      <vt:lpstr>Latino Action Network et al. (LAN) v. New Jersey:  Observations</vt:lpstr>
      <vt:lpstr>Education Law Center  </vt:lpstr>
      <vt:lpstr>Segregation in NJ Schools</vt:lpstr>
      <vt:lpstr>PowerPoint Presentation</vt:lpstr>
      <vt:lpstr>What is the LAN case is about</vt:lpstr>
      <vt:lpstr>Challenges ahead</vt:lpstr>
      <vt:lpstr>Research and policy (and legal remedy)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Latino Action Network et al. v. New Jersey: Some Observations</dc:title>
  <dc:creator>Robert Kim</dc:creator>
  <cp:lastModifiedBy>Robert Kim</cp:lastModifiedBy>
  <cp:revision>1</cp:revision>
  <dcterms:created xsi:type="dcterms:W3CDTF">2024-05-04T23:04:22Z</dcterms:created>
  <dcterms:modified xsi:type="dcterms:W3CDTF">2024-05-05T15:39:22Z</dcterms:modified>
</cp:coreProperties>
</file>