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658" r:id="rId3"/>
    <p:sldId id="648" r:id="rId4"/>
    <p:sldId id="660" r:id="rId5"/>
    <p:sldId id="533" r:id="rId6"/>
    <p:sldId id="662" r:id="rId7"/>
    <p:sldId id="257" r:id="rId8"/>
    <p:sldId id="489" r:id="rId9"/>
    <p:sldId id="650" r:id="rId10"/>
    <p:sldId id="653" r:id="rId11"/>
    <p:sldId id="656" r:id="rId12"/>
    <p:sldId id="655" r:id="rId13"/>
    <p:sldId id="654" r:id="rId14"/>
    <p:sldId id="659" r:id="rId15"/>
    <p:sldId id="480" r:id="rId16"/>
    <p:sldId id="66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B0AC"/>
    <a:srgbClr val="A9ADAA"/>
    <a:srgbClr val="B2DBFF"/>
    <a:srgbClr val="F6FBFF"/>
    <a:srgbClr val="939597"/>
    <a:srgbClr val="0D2B4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36"/>
    <p:restoredTop sz="88076"/>
  </p:normalViewPr>
  <p:slideViewPr>
    <p:cSldViewPr snapToGrid="0">
      <p:cViewPr>
        <p:scale>
          <a:sx n="149" d="100"/>
          <a:sy n="149" d="100"/>
        </p:scale>
        <p:origin x="144" y="-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00C41-CF57-7E4B-834B-971C1C98757A}" type="datetimeFigureOut">
              <a:rPr lang="en-US" smtClean="0"/>
              <a:t>4/30/24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76533-38F7-3342-BA09-D6A038118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62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Credit: Norman Rockwell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3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48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676533-38F7-3342-BA09-D6A0381189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230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2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31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40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60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CEF28-4DCE-8849-B355-B3866E04C2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557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07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CEF28-4DCE-8849-B355-B3866E04C2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522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CEF28-4DCE-8849-B355-B3866E04C2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669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43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Massachusetts Consortium for Innovative Education Assessment (MCIEA)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38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22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CEF28-4DCE-8849-B355-B3866E04C2D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36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Credit: Norman Rockwell</a:t>
            </a:r>
          </a:p>
          <a:p>
            <a:endParaRPr lang="en-US" dirty="0"/>
          </a:p>
          <a:p>
            <a:r>
              <a:rPr lang="en-US" dirty="0"/>
              <a:t>I wish I was leaving you with more answers, but a lot of what I have are questions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76533-38F7-3342-BA09-D6A0381189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61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0CC12-315C-4D0B-4EAB-270D2805C8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1B93F-6B16-E737-462E-3D45901AA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00ADD-EB8D-3D71-E126-FC6607160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82BFA-1214-AF54-2A96-EE8ED14B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FF71E-A92C-AC37-6C8D-D4BDC5145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21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11A44-DDF1-5E96-898A-1258A971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72EC1-93BC-2993-F971-4D2C3008D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D8682-72DB-EECA-4F4E-44DC08950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6BEAB-931C-451F-04BA-D7C7551C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25067-8481-60F0-821D-78D07592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50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5E487-C9C6-5A68-9201-3DDC887E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33735-CD2F-30D7-E689-5F3B3CA8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53C8F-DAC7-25A2-1C84-26A2F32E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06E8A-8330-784C-90D7-051FE2DA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B0CD3-75AE-F672-F5BE-2BF2807B6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7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C30B0-83DB-B82E-3759-2A4CAB92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E8606-E284-D863-79AB-2D5932103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D67D9-DDBB-D060-9BF0-4E2A200B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5E210-1133-8515-94F6-AB617A9E0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32728-6DCB-8A4A-361C-1B0F3A899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EE412-31C1-0230-E231-37B6D6EB2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3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85BDB-256E-9899-1928-AFC63A32F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084C6-942E-ED56-024E-6F8D40336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C9E8D-D4AC-B13F-9D50-652ACFDD5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271FE-E76C-4453-E616-3DA035D7FB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F316DD-026C-46C1-9CAC-D368815B4D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7C8827-6DD5-EAA0-BC2D-6BDD95AA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AEE912-C24D-137A-F334-F42164B07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37DF6-8DAA-B370-4568-8C24C2400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2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80756-25A9-7A52-5557-F3D0DACCB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D6853D-E92A-A3EB-1E9A-43F4E6073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C3C98B-B37E-DEA1-BE0F-E9C53069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F7D584-458F-579F-1E2F-C61551D9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0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5BA364-B125-8D47-2A1E-0CFF5C883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F8839A-3133-E038-7A82-F89F9E9D9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6E1EE-3829-7F46-A60E-521F18E5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7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80B9-D38F-7CE5-BA03-B436067A3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910E3-0F6F-A4D0-981A-B5A6D36F5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03EA1-ED7F-1172-22BC-E1BD78487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A57FB-5DB5-7CC6-1FCC-9482C3595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1B79FA-0C44-8922-C9A8-454EDE2DC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58FE5-CA99-F876-1040-29DF4A29F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8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9F9BC-BAEF-A3E2-2C9E-1C19FB0D1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044F9A-26BE-2A80-0CF4-08994C74AE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633AF-80C1-4403-99DC-019DBA825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3514C0-5137-DCDC-36AF-F3D2FA693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B5D43-E6FB-7B29-E560-056D42702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B0D1A-BE80-3169-6F9A-8CE20922F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88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7B886-2C81-473D-1FDA-FC1C8F3B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3D3F4F-0FEC-379F-9E44-31E5595B8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89CA5-2920-DEE2-64EE-45545636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0E413-9EA8-E5C2-50CB-F600D4AA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4B9A4-63F0-18A0-71C0-46D58D609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045496-4384-38CF-5143-14F5595CD1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295025-3927-34FA-5782-36E0BCFC8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4106F-3517-0F10-1250-C941E999A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29297-D6E5-2B0F-C7F6-1A387FAF4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A968A-FA06-6B4C-F2B6-F5852A2C8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27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29ED318-6740-5441-B7EE-71EC271F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4553" y="6459523"/>
            <a:ext cx="1052508" cy="365125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59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B17785-ED40-6166-8F49-F46B8285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91B29-BDCE-AC68-7BD9-EFFA36881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99EE6-2D11-D86C-D048-BBC93B486F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CEC552-66CA-6047-9093-83177B3A08D1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E10F6-046B-EE11-0A7C-41C9F5D81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21570-DA70-5F3E-E328-76263E7FB9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4446CF-3A95-D646-8746-86A02BD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1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43654-337B-7C7E-6C74-6E99294C28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1306C-FCEC-5A27-5855-EB75D39622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hild walking with a person in a uniform&#10;&#10;Description automatically generated">
            <a:extLst>
              <a:ext uri="{FF2B5EF4-FFF2-40B4-BE49-F238E27FC236}">
                <a16:creationId xmlns:a16="http://schemas.microsoft.com/office/drawing/2014/main" id="{CF111AE3-3E75-67A5-56A6-F91725476D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84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15EE60-D1FF-BDD0-D6B5-45F638535F77}"/>
              </a:ext>
            </a:extLst>
          </p:cNvPr>
          <p:cNvSpPr txBox="1">
            <a:spLocks/>
          </p:cNvSpPr>
          <p:nvPr/>
        </p:nvSpPr>
        <p:spPr>
          <a:xfrm>
            <a:off x="-1" y="5065776"/>
            <a:ext cx="12192001" cy="1476078"/>
          </a:xfrm>
          <a:prstGeom prst="rect">
            <a:avLst/>
          </a:prstGeom>
          <a:solidFill>
            <a:schemeClr val="bg1">
              <a:alpha val="69004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cap="none" dirty="0">
                <a:solidFill>
                  <a:schemeClr val="tx1"/>
                </a:solidFill>
                <a:cs typeface="Calibri Light" panose="020F0302020204030204" pitchFamily="34" charset="0"/>
              </a:rPr>
              <a:t>Parents, Preferences, &amp; School Segregation </a:t>
            </a:r>
          </a:p>
          <a:p>
            <a:pPr algn="ctr"/>
            <a:r>
              <a:rPr lang="en-US" sz="2500" cap="none" dirty="0">
                <a:solidFill>
                  <a:schemeClr val="tx1"/>
                </a:solidFill>
                <a:cs typeface="Calibri Light" panose="020F0302020204030204" pitchFamily="34" charset="0"/>
              </a:rPr>
              <a:t>Marissa E. Thompson</a:t>
            </a:r>
          </a:p>
          <a:p>
            <a:pPr algn="ctr"/>
            <a:endParaRPr lang="en-US" sz="3900" dirty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  <p:pic>
        <p:nvPicPr>
          <p:cNvPr id="7" name="Picture 10" descr="Columbia University Logo [01] - PNG Logo Vector Downloads (SVG, EPS)">
            <a:extLst>
              <a:ext uri="{FF2B5EF4-FFF2-40B4-BE49-F238E27FC236}">
                <a16:creationId xmlns:a16="http://schemas.microsoft.com/office/drawing/2014/main" id="{F6C4C3EC-231F-E12A-CB61-32075BD474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34" b="30473"/>
          <a:stretch/>
        </p:blipFill>
        <p:spPr bwMode="auto">
          <a:xfrm>
            <a:off x="4847492" y="5943600"/>
            <a:ext cx="2497015" cy="59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0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8895DF-F1A0-2536-3FF7-CEF48E1F72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330" y="112397"/>
            <a:ext cx="2136913" cy="377103"/>
          </a:xfrm>
        </p:spPr>
      </p:pic>
      <p:pic>
        <p:nvPicPr>
          <p:cNvPr id="9" name="Picture 8" descr="A group of people standing at a podium&#10;&#10;Description automatically generated">
            <a:extLst>
              <a:ext uri="{FF2B5EF4-FFF2-40B4-BE49-F238E27FC236}">
                <a16:creationId xmlns:a16="http://schemas.microsoft.com/office/drawing/2014/main" id="{76AE11DA-8A9C-6B9B-80E1-41C547680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68" y="2361059"/>
            <a:ext cx="5064264" cy="3968390"/>
          </a:xfrm>
          <a:prstGeom prst="rect">
            <a:avLst/>
          </a:prstGeom>
        </p:spPr>
      </p:pic>
      <p:pic>
        <p:nvPicPr>
          <p:cNvPr id="11" name="Picture 10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C200E14D-404A-75FD-525A-C50EB568C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866" y="489500"/>
            <a:ext cx="5670268" cy="187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3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F3EAD60-5C44-030C-BD40-64014A4F8E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0" t="7493" r="5253"/>
          <a:stretch/>
        </p:blipFill>
        <p:spPr>
          <a:xfrm>
            <a:off x="2259860" y="1087460"/>
            <a:ext cx="7672279" cy="46830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CC70E8-3370-19F2-A920-CE8D45F527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632" b="20000"/>
          <a:stretch/>
        </p:blipFill>
        <p:spPr>
          <a:xfrm>
            <a:off x="2259860" y="561115"/>
            <a:ext cx="3536029" cy="52634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150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A sign on a pole&#10;&#10;Description automatically generated">
            <a:extLst>
              <a:ext uri="{FF2B5EF4-FFF2-40B4-BE49-F238E27FC236}">
                <a16:creationId xmlns:a16="http://schemas.microsoft.com/office/drawing/2014/main" id="{35C981A7-5E8D-FA64-D7D0-3527065783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95" r="10143" b="15258"/>
          <a:stretch/>
        </p:blipFill>
        <p:spPr>
          <a:xfrm>
            <a:off x="1700893" y="0"/>
            <a:ext cx="12828814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8115301" cy="6858000"/>
          </a:xfrm>
          <a:prstGeom prst="rect">
            <a:avLst/>
          </a:prstGeom>
          <a:gradFill>
            <a:gsLst>
              <a:gs pos="36000">
                <a:schemeClr val="bg1"/>
              </a:gs>
              <a:gs pos="22000">
                <a:schemeClr val="bg1">
                  <a:alpha val="77000"/>
                </a:schemeClr>
              </a:gs>
              <a:gs pos="10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5D9F8B-54C2-5A90-3D4B-C58A0004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86" y="-280485"/>
            <a:ext cx="10083463" cy="1899912"/>
          </a:xfrm>
        </p:spPr>
        <p:txBody>
          <a:bodyPr>
            <a:normAutofit/>
          </a:bodyPr>
          <a:lstStyle/>
          <a:p>
            <a:r>
              <a:rPr lang="en-US" sz="4000" dirty="0"/>
              <a:t>How do parents choose &amp; evaluate schools?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7A61A4-DFC2-0813-BBC9-77F94EF94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687" y="1240970"/>
            <a:ext cx="6690956" cy="5274129"/>
          </a:xfrm>
        </p:spPr>
        <p:txBody>
          <a:bodyPr>
            <a:noAutofit/>
          </a:bodyPr>
          <a:lstStyle/>
          <a:p>
            <a:r>
              <a:rPr lang="en-US" sz="3000" dirty="0">
                <a:latin typeface="+mj-lt"/>
              </a:rPr>
              <a:t>The ”package deal” of home and school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(Rhodes &amp;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Warkentien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</a:rPr>
              <a:t> 2017;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Goyette and Lareau 2014; Owens et al. 2016; Reardon and Bischoff 2011’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Roda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 and Wells 2013; Posey-Maddox 2014)</a:t>
            </a:r>
            <a:endParaRPr lang="en-US" sz="13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School choice options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(Rich,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Candipan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, and Owens 2021; Pearman and Swain 2017;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Saporito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 and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Sohoni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 2006;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Schachner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 2022;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Candipan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 2020)</a:t>
            </a:r>
            <a:endParaRPr lang="en-US" sz="13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en-US" sz="3000" dirty="0">
                <a:latin typeface="+mj-lt"/>
              </a:rPr>
              <a:t>Opinions of other advantaged parents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(Burdick Will et al 2020;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Fong 2019;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Holme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 2002; Rhodes and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Warkentien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 2017)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</a:rPr>
              <a:t> </a:t>
            </a:r>
          </a:p>
          <a:p>
            <a:r>
              <a:rPr lang="en-US" sz="3000" dirty="0">
                <a:latin typeface="+mj-lt"/>
              </a:rPr>
              <a:t>School attributes </a:t>
            </a:r>
          </a:p>
          <a:p>
            <a:pPr lvl="1"/>
            <a:r>
              <a:rPr lang="en-US" sz="3000" dirty="0">
                <a:latin typeface="+mj-lt"/>
              </a:rPr>
              <a:t>(Perceived) school quality and effectiveness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(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Harris and Larsen 2015;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Houston &amp; Henig 2023) </a:t>
            </a:r>
          </a:p>
          <a:p>
            <a:pPr lvl="1"/>
            <a:r>
              <a:rPr lang="en-US" sz="3000" dirty="0">
                <a:latin typeface="+mj-lt"/>
              </a:rPr>
              <a:t>Racial &amp; socioeconomic composition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(Billingham &amp; Hunt 2016; Hailey 2022; Thompson </a:t>
            </a:r>
            <a:r>
              <a:rPr lang="en-US" sz="13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forthcoming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;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Holme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2002; </a:t>
            </a:r>
          </a:p>
          <a:p>
            <a:pPr marL="457200" lvl="1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      Thompson &amp; Trejo 2024;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Harris and Larsen 2015) </a:t>
            </a:r>
            <a:endParaRPr lang="en-US" sz="13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pPr lvl="1"/>
            <a:r>
              <a:rPr lang="en-US" sz="3000" dirty="0">
                <a:latin typeface="+mj-lt"/>
              </a:rPr>
              <a:t>Safety, extracurricular options, travel time, etc...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(Hailey 2022; 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Harris and Larsen 2015; Burdick-Will et al. 2023;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Glazerman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 and Dotter 2017) </a:t>
            </a:r>
            <a:endParaRPr lang="en-US" sz="13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endParaRPr lang="en-US" sz="3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74B29C-7223-6F20-D851-E615FFE33F02}"/>
              </a:ext>
            </a:extLst>
          </p:cNvPr>
          <p:cNvSpPr txBox="1"/>
          <p:nvPr/>
        </p:nvSpPr>
        <p:spPr>
          <a:xfrm rot="183379">
            <a:off x="8229600" y="3238959"/>
            <a:ext cx="1795749" cy="727113"/>
          </a:xfrm>
          <a:prstGeom prst="rect">
            <a:avLst/>
          </a:prstGeom>
          <a:solidFill>
            <a:srgbClr val="ABB0AC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33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974F5D15-08B3-2B47-B845-FAEE408817F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233487" y="0"/>
            <a:ext cx="9725025" cy="6858000"/>
          </a:xfr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702C3DE-58C1-1044-8D1C-42B62F2E7095}"/>
              </a:ext>
            </a:extLst>
          </p:cNvPr>
          <p:cNvSpPr/>
          <p:nvPr/>
        </p:nvSpPr>
        <p:spPr>
          <a:xfrm>
            <a:off x="6096001" y="3429001"/>
            <a:ext cx="3445564" cy="222504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C8026D-7930-ECA3-2E1A-192B6C7C1AAC}"/>
              </a:ext>
            </a:extLst>
          </p:cNvPr>
          <p:cNvSpPr txBox="1"/>
          <p:nvPr/>
        </p:nvSpPr>
        <p:spPr>
          <a:xfrm>
            <a:off x="8526428" y="6565612"/>
            <a:ext cx="609765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(Hasan and Kumar 2019; McArthur and Reeves 2022)</a:t>
            </a:r>
            <a:r>
              <a:rPr lang="en-US" sz="130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j-lt"/>
              </a:rPr>
              <a:t> </a:t>
            </a:r>
            <a:endParaRPr lang="en-US" sz="1300" dirty="0">
              <a:solidFill>
                <a:schemeClr val="tx2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0EE336-A1CD-126A-3072-5D2D3D6DFFB9}"/>
              </a:ext>
            </a:extLst>
          </p:cNvPr>
          <p:cNvSpPr txBox="1"/>
          <p:nvPr/>
        </p:nvSpPr>
        <p:spPr>
          <a:xfrm>
            <a:off x="6239435" y="1129553"/>
            <a:ext cx="3007115" cy="5112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07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city with blue circles&#10;&#10;Description automatically generated">
            <a:extLst>
              <a:ext uri="{FF2B5EF4-FFF2-40B4-BE49-F238E27FC236}">
                <a16:creationId xmlns:a16="http://schemas.microsoft.com/office/drawing/2014/main" id="{E16D9BDA-498D-3697-95C2-A1090339A6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59"/>
          <a:stretch/>
        </p:blipFill>
        <p:spPr>
          <a:xfrm>
            <a:off x="1604265" y="0"/>
            <a:ext cx="8983470" cy="6858000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18A823D0-46FC-C384-0EEC-6AC9317D7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86" y="139916"/>
            <a:ext cx="1287462" cy="2440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B514EA-A3BA-2C52-9AF5-4FCACD58695D}"/>
              </a:ext>
            </a:extLst>
          </p:cNvPr>
          <p:cNvSpPr txBox="1"/>
          <p:nvPr/>
        </p:nvSpPr>
        <p:spPr>
          <a:xfrm>
            <a:off x="1647362" y="0"/>
            <a:ext cx="608013" cy="1171575"/>
          </a:xfrm>
          <a:prstGeom prst="rect">
            <a:avLst/>
          </a:prstGeom>
          <a:solidFill>
            <a:srgbClr val="939597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0" name="Picture 2" descr="Brand Guidelines">
            <a:extLst>
              <a:ext uri="{FF2B5EF4-FFF2-40B4-BE49-F238E27FC236}">
                <a16:creationId xmlns:a16="http://schemas.microsoft.com/office/drawing/2014/main" id="{30C19799-933E-0838-243F-BE489FB06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752" y="6329647"/>
            <a:ext cx="1287462" cy="601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AFCDC4-0AD4-9629-A2D9-45EA8758F266}"/>
              </a:ext>
            </a:extLst>
          </p:cNvPr>
          <p:cNvSpPr txBox="1"/>
          <p:nvPr/>
        </p:nvSpPr>
        <p:spPr>
          <a:xfrm>
            <a:off x="8490856" y="383984"/>
            <a:ext cx="1223159" cy="1741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965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966F4-6B61-ECCB-145A-59664AF73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screenshot of a web page&#10;&#10;Description automatically generated">
            <a:extLst>
              <a:ext uri="{FF2B5EF4-FFF2-40B4-BE49-F238E27FC236}">
                <a16:creationId xmlns:a16="http://schemas.microsoft.com/office/drawing/2014/main" id="{18B28029-A962-A20A-C12C-E07D25A6A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740012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A9ECFF-2C92-3950-52ED-8027A91E4792}"/>
              </a:ext>
            </a:extLst>
          </p:cNvPr>
          <p:cNvSpPr txBox="1"/>
          <p:nvPr/>
        </p:nvSpPr>
        <p:spPr>
          <a:xfrm>
            <a:off x="3301340" y="2909455"/>
            <a:ext cx="2695699" cy="3681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Ann Arbor, Michigan</a:t>
            </a:r>
          </a:p>
        </p:txBody>
      </p:sp>
    </p:spTree>
    <p:extLst>
      <p:ext uri="{BB962C8B-B14F-4D97-AF65-F5344CB8AC3E}">
        <p14:creationId xmlns:p14="http://schemas.microsoft.com/office/powerpoint/2010/main" val="385605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259BBAD-9FD0-DA41-BE99-364EB0C7E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56" y="2221773"/>
            <a:ext cx="5822323" cy="2739734"/>
          </a:xfrm>
          <a:prstGeom prst="rect">
            <a:avLst/>
          </a:prstGeom>
        </p:spPr>
      </p:pic>
      <p:pic>
        <p:nvPicPr>
          <p:cNvPr id="2" name="Content Placeholder 4" descr="A screenshot of a web page&#10;&#10;Description automatically generated">
            <a:extLst>
              <a:ext uri="{FF2B5EF4-FFF2-40B4-BE49-F238E27FC236}">
                <a16:creationId xmlns:a16="http://schemas.microsoft.com/office/drawing/2014/main" id="{897611AA-F70D-3A0F-4AAE-AD48EECE01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653" b="90115"/>
          <a:stretch/>
        </p:blipFill>
        <p:spPr>
          <a:xfrm>
            <a:off x="0" y="0"/>
            <a:ext cx="1505243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01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cartoon people walking up stairs&#10;&#10;Description automatically generated">
            <a:extLst>
              <a:ext uri="{FF2B5EF4-FFF2-40B4-BE49-F238E27FC236}">
                <a16:creationId xmlns:a16="http://schemas.microsoft.com/office/drawing/2014/main" id="{2763E83E-D871-467F-2798-516B49C614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06" r="13795"/>
          <a:stretch/>
        </p:blipFill>
        <p:spPr>
          <a:xfrm>
            <a:off x="6066183" y="1500762"/>
            <a:ext cx="5654670" cy="4075133"/>
          </a:xfrm>
          <a:prstGeom prst="rect">
            <a:avLst/>
          </a:prstGeom>
        </p:spPr>
      </p:pic>
      <p:pic>
        <p:nvPicPr>
          <p:cNvPr id="12" name="Picture 11" descr="A group of children standing on a bar chart&#10;&#10;Description automatically generated">
            <a:extLst>
              <a:ext uri="{FF2B5EF4-FFF2-40B4-BE49-F238E27FC236}">
                <a16:creationId xmlns:a16="http://schemas.microsoft.com/office/drawing/2014/main" id="{2D9DFE48-F9FE-2FD0-ADA4-D25CD44CB6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751" r="17134"/>
          <a:stretch/>
        </p:blipFill>
        <p:spPr>
          <a:xfrm>
            <a:off x="665018" y="1250950"/>
            <a:ext cx="5011388" cy="43561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DF0C1F-374A-0FDF-79E5-296527099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6569" y="6311028"/>
            <a:ext cx="2961932" cy="470771"/>
          </a:xfrm>
          <a:prstGeom prst="rect">
            <a:avLst/>
          </a:prstGeom>
          <a:solidFill>
            <a:srgbClr val="F6FBFF"/>
          </a:solidFill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67A9F93-F35A-78D5-FA08-C8F7BB9B3C40}"/>
              </a:ext>
            </a:extLst>
          </p:cNvPr>
          <p:cNvSpPr txBox="1"/>
          <p:nvPr/>
        </p:nvSpPr>
        <p:spPr>
          <a:xfrm>
            <a:off x="1537855" y="745591"/>
            <a:ext cx="32657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Average Test Score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20E932-F654-A37A-CC29-FB9F516BFF99}"/>
              </a:ext>
            </a:extLst>
          </p:cNvPr>
          <p:cNvSpPr txBox="1"/>
          <p:nvPr/>
        </p:nvSpPr>
        <p:spPr>
          <a:xfrm>
            <a:off x="7260661" y="745591"/>
            <a:ext cx="32657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Learning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0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Rate</a:t>
            </a:r>
          </a:p>
        </p:txBody>
      </p:sp>
    </p:spTree>
    <p:extLst>
      <p:ext uri="{BB962C8B-B14F-4D97-AF65-F5344CB8AC3E}">
        <p14:creationId xmlns:p14="http://schemas.microsoft.com/office/powerpoint/2010/main" val="135582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259BBAD-9FD0-DA41-BE99-364EB0C7E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56" y="2221773"/>
            <a:ext cx="5822323" cy="2739734"/>
          </a:xfrm>
          <a:prstGeom prst="rect">
            <a:avLst/>
          </a:prstGeom>
        </p:spPr>
      </p:pic>
      <p:pic>
        <p:nvPicPr>
          <p:cNvPr id="2" name="Content Placeholder 4" descr="A screenshot of a web page&#10;&#10;Description automatically generated">
            <a:extLst>
              <a:ext uri="{FF2B5EF4-FFF2-40B4-BE49-F238E27FC236}">
                <a16:creationId xmlns:a16="http://schemas.microsoft.com/office/drawing/2014/main" id="{897611AA-F70D-3A0F-4AAE-AD48EECE01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653" b="90115"/>
          <a:stretch/>
        </p:blipFill>
        <p:spPr>
          <a:xfrm>
            <a:off x="0" y="0"/>
            <a:ext cx="1505243" cy="73152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69C43E2-2991-1299-88A3-6CE576D6494F}"/>
              </a:ext>
            </a:extLst>
          </p:cNvPr>
          <p:cNvSpPr/>
          <p:nvPr/>
        </p:nvSpPr>
        <p:spPr>
          <a:xfrm>
            <a:off x="775252" y="2390661"/>
            <a:ext cx="5415750" cy="1654566"/>
          </a:xfrm>
          <a:prstGeom prst="roundRect">
            <a:avLst/>
          </a:prstGeom>
          <a:noFill/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C7D092C-29FC-0239-CA01-FDDD1C41428E}"/>
              </a:ext>
            </a:extLst>
          </p:cNvPr>
          <p:cNvSpPr/>
          <p:nvPr/>
        </p:nvSpPr>
        <p:spPr>
          <a:xfrm>
            <a:off x="775252" y="4045226"/>
            <a:ext cx="5415750" cy="458140"/>
          </a:xfrm>
          <a:prstGeom prst="roundRect">
            <a:avLst/>
          </a:prstGeom>
          <a:noFill/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E0216D-04FD-9A8B-7E7D-D4341B2A24BA}"/>
              </a:ext>
            </a:extLst>
          </p:cNvPr>
          <p:cNvSpPr txBox="1"/>
          <p:nvPr/>
        </p:nvSpPr>
        <p:spPr>
          <a:xfrm>
            <a:off x="0" y="6597555"/>
            <a:ext cx="121919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Houston &amp; Henig 2023; Valant &amp; </a:t>
            </a:r>
            <a:r>
              <a:rPr lang="en-US" sz="1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Weixler</a:t>
            </a:r>
            <a:r>
              <a:rPr lang="en-US" sz="13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 2022; Thompson </a:t>
            </a:r>
            <a:r>
              <a:rPr lang="en-US" sz="1300" i="1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forthcoming</a:t>
            </a:r>
            <a:r>
              <a:rPr lang="en-US" sz="13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; Houston et al. 2021; Hailey 2022; Mellon &amp; Siegler 2023; Billingham &amp; Hunt 2016</a:t>
            </a:r>
          </a:p>
          <a:p>
            <a:endParaRPr lang="en-US" sz="1300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823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259BBAD-9FD0-DA41-BE99-364EB0C7E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56" y="2221773"/>
            <a:ext cx="5822323" cy="2739734"/>
          </a:xfrm>
          <a:prstGeom prst="rect">
            <a:avLst/>
          </a:prstGeom>
        </p:spPr>
      </p:pic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C6DBC3E-8FD1-294B-8AE6-687B6DFE7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4784" y="109074"/>
            <a:ext cx="4673808" cy="6397482"/>
          </a:xfrm>
          <a:prstGeom prst="rect">
            <a:avLst/>
          </a:prstGeom>
          <a:solidFill>
            <a:srgbClr val="FFFFFF"/>
          </a:solidFill>
          <a:ln w="38100">
            <a:solidFill>
              <a:srgbClr val="0D2B44"/>
            </a:solidFill>
          </a:ln>
        </p:spPr>
      </p:pic>
      <p:pic>
        <p:nvPicPr>
          <p:cNvPr id="2" name="Content Placeholder 4" descr="A screenshot of a web page&#10;&#10;Description automatically generated">
            <a:extLst>
              <a:ext uri="{FF2B5EF4-FFF2-40B4-BE49-F238E27FC236}">
                <a16:creationId xmlns:a16="http://schemas.microsoft.com/office/drawing/2014/main" id="{897611AA-F70D-3A0F-4AAE-AD48EECE01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7653" b="90115"/>
          <a:stretch/>
        </p:blipFill>
        <p:spPr>
          <a:xfrm>
            <a:off x="0" y="0"/>
            <a:ext cx="1505243" cy="7315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07A60A-5975-D01E-9D5F-21C29BC720E0}"/>
              </a:ext>
            </a:extLst>
          </p:cNvPr>
          <p:cNvSpPr txBox="1"/>
          <p:nvPr/>
        </p:nvSpPr>
        <p:spPr>
          <a:xfrm>
            <a:off x="0" y="6597555"/>
            <a:ext cx="121919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Houston &amp; Henig 2023; Valant &amp; </a:t>
            </a:r>
            <a:r>
              <a:rPr lang="en-US" sz="1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Weixler</a:t>
            </a:r>
            <a:r>
              <a:rPr lang="en-US" sz="13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 2022; Thompson </a:t>
            </a:r>
            <a:r>
              <a:rPr lang="en-US" sz="1300" i="1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forthcoming</a:t>
            </a:r>
            <a:r>
              <a:rPr lang="en-US" sz="13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; Houston et al. 2021; Hailey 2022; Mellon &amp; Siegler 2023; Billingham &amp; Hunt 2016</a:t>
            </a:r>
          </a:p>
          <a:p>
            <a:endParaRPr lang="en-US" sz="1300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7091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03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holding a yellow banner&#10;&#10;Description automatically generated">
            <a:extLst>
              <a:ext uri="{FF2B5EF4-FFF2-40B4-BE49-F238E27FC236}">
                <a16:creationId xmlns:a16="http://schemas.microsoft.com/office/drawing/2014/main" id="{33D26319-5C37-D557-6DBC-9BA7FA41E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76" b="7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A6178-97B6-777F-DF83-943FD78D1F8B}"/>
              </a:ext>
            </a:extLst>
          </p:cNvPr>
          <p:cNvSpPr txBox="1"/>
          <p:nvPr/>
        </p:nvSpPr>
        <p:spPr>
          <a:xfrm>
            <a:off x="10831938" y="6564330"/>
            <a:ext cx="641736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  <a:latin typeface="+mj-lt"/>
              </a:rPr>
              <a:t>Image Source: PBS</a:t>
            </a:r>
          </a:p>
        </p:txBody>
      </p:sp>
    </p:spTree>
    <p:extLst>
      <p:ext uri="{BB962C8B-B14F-4D97-AF65-F5344CB8AC3E}">
        <p14:creationId xmlns:p14="http://schemas.microsoft.com/office/powerpoint/2010/main" val="1611261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 page&#10;&#10;Description automatically generated">
            <a:extLst>
              <a:ext uri="{FF2B5EF4-FFF2-40B4-BE49-F238E27FC236}">
                <a16:creationId xmlns:a16="http://schemas.microsoft.com/office/drawing/2014/main" id="{B4E09903-1D61-E016-B0BA-3082AD818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08" y="311727"/>
            <a:ext cx="11918983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94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holding a sign&#10;&#10;Description automatically generated">
            <a:extLst>
              <a:ext uri="{FF2B5EF4-FFF2-40B4-BE49-F238E27FC236}">
                <a16:creationId xmlns:a16="http://schemas.microsoft.com/office/drawing/2014/main" id="{23E19073-ACB8-F203-27D7-E6324397C9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37"/>
          <a:stretch/>
        </p:blipFill>
        <p:spPr>
          <a:xfrm>
            <a:off x="2209800" y="901028"/>
            <a:ext cx="7772400" cy="59020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FCDB8C-951D-F9C8-048A-0636B776B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457" y="407489"/>
            <a:ext cx="1064007" cy="32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319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Chart, bar chart, histogram&#10;&#10;Description automatically generated">
            <a:extLst>
              <a:ext uri="{FF2B5EF4-FFF2-40B4-BE49-F238E27FC236}">
                <a16:creationId xmlns:a16="http://schemas.microsoft.com/office/drawing/2014/main" id="{43DC1B20-31F6-9F40-B657-D9AD343F2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48" y="261555"/>
            <a:ext cx="6107816" cy="6107816"/>
          </a:xfrm>
          <a:prstGeom prst="rect">
            <a:avLst/>
          </a:prstGeom>
        </p:spPr>
      </p:pic>
      <p:pic>
        <p:nvPicPr>
          <p:cNvPr id="61" name="Picture 60" descr="Chart, bar chart&#10;&#10;Description automatically generated">
            <a:extLst>
              <a:ext uri="{FF2B5EF4-FFF2-40B4-BE49-F238E27FC236}">
                <a16:creationId xmlns:a16="http://schemas.microsoft.com/office/drawing/2014/main" id="{4C7C7342-99CF-9D4E-BCEE-F437CB6129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3472" y="261555"/>
            <a:ext cx="6108192" cy="6108192"/>
          </a:xfrm>
          <a:prstGeom prst="rect">
            <a:avLst/>
          </a:prstGeom>
        </p:spPr>
      </p:pic>
      <p:cxnSp>
        <p:nvCxnSpPr>
          <p:cNvPr id="298" name="Straight Arrow Connector 297">
            <a:extLst>
              <a:ext uri="{FF2B5EF4-FFF2-40B4-BE49-F238E27FC236}">
                <a16:creationId xmlns:a16="http://schemas.microsoft.com/office/drawing/2014/main" id="{67DDA141-6C3C-1B48-864D-A3177990B46B}"/>
              </a:ext>
            </a:extLst>
          </p:cNvPr>
          <p:cNvCxnSpPr>
            <a:cxnSpLocks/>
          </p:cNvCxnSpPr>
          <p:nvPr/>
        </p:nvCxnSpPr>
        <p:spPr>
          <a:xfrm flipH="1" flipV="1">
            <a:off x="8846331" y="5319731"/>
            <a:ext cx="241959" cy="457201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>
            <a:extLst>
              <a:ext uri="{FF2B5EF4-FFF2-40B4-BE49-F238E27FC236}">
                <a16:creationId xmlns:a16="http://schemas.microsoft.com/office/drawing/2014/main" id="{8BFE8E43-8FDF-A347-9858-86F51A15CD19}"/>
              </a:ext>
            </a:extLst>
          </p:cNvPr>
          <p:cNvCxnSpPr>
            <a:cxnSpLocks/>
          </p:cNvCxnSpPr>
          <p:nvPr/>
        </p:nvCxnSpPr>
        <p:spPr>
          <a:xfrm flipV="1">
            <a:off x="3650869" y="5319731"/>
            <a:ext cx="431023" cy="457202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377323E-68D5-BED2-12A6-ED1C6EBEA24D}"/>
              </a:ext>
            </a:extLst>
          </p:cNvPr>
          <p:cNvSpPr txBox="1"/>
          <p:nvPr/>
        </p:nvSpPr>
        <p:spPr>
          <a:xfrm>
            <a:off x="9950327" y="6565612"/>
            <a:ext cx="525381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3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Thompson &amp; Trejo 2024</a:t>
            </a:r>
          </a:p>
        </p:txBody>
      </p:sp>
    </p:spTree>
    <p:extLst>
      <p:ext uri="{BB962C8B-B14F-4D97-AF65-F5344CB8AC3E}">
        <p14:creationId xmlns:p14="http://schemas.microsoft.com/office/powerpoint/2010/main" val="362849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43654-337B-7C7E-6C74-6E99294C28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1306C-FCEC-5A27-5855-EB75D39622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hild walking with a person in a uniform&#10;&#10;Description automatically generated">
            <a:extLst>
              <a:ext uri="{FF2B5EF4-FFF2-40B4-BE49-F238E27FC236}">
                <a16:creationId xmlns:a16="http://schemas.microsoft.com/office/drawing/2014/main" id="{CF111AE3-3E75-67A5-56A6-F91725476D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84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15EE60-D1FF-BDD0-D6B5-45F638535F77}"/>
              </a:ext>
            </a:extLst>
          </p:cNvPr>
          <p:cNvSpPr txBox="1">
            <a:spLocks/>
          </p:cNvSpPr>
          <p:nvPr/>
        </p:nvSpPr>
        <p:spPr>
          <a:xfrm>
            <a:off x="-1" y="5065776"/>
            <a:ext cx="12192001" cy="1476078"/>
          </a:xfrm>
          <a:prstGeom prst="rect">
            <a:avLst/>
          </a:prstGeom>
          <a:solidFill>
            <a:schemeClr val="bg1">
              <a:alpha val="69004"/>
            </a:schemeClr>
          </a:solidFill>
          <a:effectLst/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5000" cap="none" dirty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pPr algn="ctr"/>
            <a:r>
              <a:rPr lang="en-US" sz="5000" cap="none" dirty="0">
                <a:solidFill>
                  <a:schemeClr val="tx1"/>
                </a:solidFill>
                <a:cs typeface="Calibri Light" panose="020F0302020204030204" pitchFamily="34" charset="0"/>
              </a:rPr>
              <a:t>Thank you!</a:t>
            </a:r>
          </a:p>
          <a:p>
            <a:pPr algn="ctr"/>
            <a:r>
              <a:rPr lang="en-US" sz="2500" cap="none" dirty="0" err="1">
                <a:solidFill>
                  <a:schemeClr val="tx1"/>
                </a:solidFill>
                <a:cs typeface="Calibri Light" panose="020F0302020204030204" pitchFamily="34" charset="0"/>
              </a:rPr>
              <a:t>marissaethompson.com</a:t>
            </a:r>
            <a:endParaRPr lang="en-US" sz="2500" cap="none" dirty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pPr algn="ctr"/>
            <a:endParaRPr lang="en-US" sz="3900" dirty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552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5978</TotalTime>
  <Words>338</Words>
  <Application>Microsoft Macintosh PowerPoint</Application>
  <PresentationFormat>Widescreen</PresentationFormat>
  <Paragraphs>42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How do parents choose &amp; evaluate schools?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Marissa Thompson</dc:creator>
  <cp:lastModifiedBy>Marissa Thompson</cp:lastModifiedBy>
  <cp:revision>124</cp:revision>
  <dcterms:created xsi:type="dcterms:W3CDTF">2024-04-23T21:30:14Z</dcterms:created>
  <dcterms:modified xsi:type="dcterms:W3CDTF">2024-05-02T23:48:18Z</dcterms:modified>
</cp:coreProperties>
</file>