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830" r:id="rId2"/>
    <p:sldId id="929" r:id="rId3"/>
    <p:sldId id="1398" r:id="rId4"/>
    <p:sldId id="1259" r:id="rId5"/>
    <p:sldId id="1373" r:id="rId6"/>
    <p:sldId id="883" r:id="rId7"/>
    <p:sldId id="1400" r:id="rId8"/>
    <p:sldId id="1401" r:id="rId9"/>
    <p:sldId id="1404" r:id="rId10"/>
    <p:sldId id="1406" r:id="rId11"/>
    <p:sldId id="1405" r:id="rId12"/>
    <p:sldId id="1402" r:id="rId13"/>
    <p:sldId id="1403" r:id="rId14"/>
    <p:sldId id="140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ene Lo" initials="IL" lastIdx="3" clrIdx="0">
    <p:extLst>
      <p:ext uri="{19B8F6BF-5375-455C-9EA6-DF929625EA0E}">
        <p15:presenceInfo xmlns:p15="http://schemas.microsoft.com/office/powerpoint/2012/main" userId="06364b2361b30c8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B8CD"/>
    <a:srgbClr val="FFFFFF"/>
    <a:srgbClr val="000000"/>
    <a:srgbClr val="B88472"/>
    <a:srgbClr val="D2DA7A"/>
    <a:srgbClr val="F1E6E3"/>
    <a:srgbClr val="F6F8E4"/>
    <a:srgbClr val="E4E9AF"/>
    <a:srgbClr val="CFBD8D"/>
    <a:srgbClr val="E3C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57" autoAdjust="0"/>
    <p:restoredTop sz="82625" autoAdjust="0"/>
  </p:normalViewPr>
  <p:slideViewPr>
    <p:cSldViewPr snapToGrid="0">
      <p:cViewPr varScale="1">
        <p:scale>
          <a:sx n="61" d="100"/>
          <a:sy n="61" d="100"/>
        </p:scale>
        <p:origin x="1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CDDDC-BF73-4AD9-B1CD-8D378A0530E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82C6C-222A-4FE2-AB24-A58FB6925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76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13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https://www.vox.com/2018/3/5/17080218/school-segregation-getting-worse-data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85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Brown vs Board 1954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The Horseshoe Plan/Operation Integrate (1971–1978)</a:t>
            </a:r>
            <a:r>
              <a:rPr lang="en-US" sz="110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[</a:t>
            </a:r>
            <a:r>
              <a:rPr lang="en-US" sz="7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Zoning + centralized assignment + busing]</a:t>
            </a:r>
            <a:endParaRPr lang="en-US" sz="110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Educational Redesign (1978–1983)</a:t>
            </a:r>
            <a:r>
              <a:rPr lang="en-US" sz="110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[</a:t>
            </a:r>
            <a:r>
              <a:rPr lang="en-US" sz="7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Initial assignment + limited choice]</a:t>
            </a:r>
            <a:endParaRPr lang="en-US" sz="110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Optional Enrollment Request (OER) Student Assignment System (1983–2000) [Zoning + centralized assignment + citywide schools + limited choice + busing]</a:t>
            </a:r>
            <a:endParaRPr lang="en-US" sz="110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0" dirty="0"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Diversity Index Lottery (2002–2010)</a:t>
            </a:r>
            <a:endParaRPr lang="en-US" sz="11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82C6C-222A-4FE2-AB24-A58FB6925C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86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1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82C6C-222A-4FE2-AB24-A58FB6925C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713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82C6C-222A-4FE2-AB24-A58FB6925C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42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99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865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  <a:t>[Gillani et al. 2023,</a:t>
            </a:r>
            <a:b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</a:br>
            <a:r>
              <a:rPr lang="en-US" sz="12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  <a:t>Delarue</a:t>
            </a: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  <a:t> et al. 2024+,</a:t>
            </a:r>
            <a:b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</a:b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  <a:t>Jeloudar et al. 2024+]</a:t>
            </a:r>
            <a:endParaRPr lang="en-US" sz="1800" dirty="0">
              <a:solidFill>
                <a:schemeClr val="accent2">
                  <a:lumMod val="40000"/>
                  <a:lumOff val="6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46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  <a:t>[Reardon et al. 2022]</a:t>
            </a:r>
            <a:endParaRPr lang="en-US" sz="2000" dirty="0">
              <a:solidFill>
                <a:schemeClr val="accent2">
                  <a:lumMod val="40000"/>
                  <a:lumOff val="60000"/>
                </a:schemeClr>
              </a:solidFill>
              <a:latin typeface="Palatino Linotype" panose="02040502050505030304" pitchFamily="18" charset="0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371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  <a:t>[Pearman et al. 2022, </a:t>
            </a:r>
            <a:b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</a:b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Palatino Linotype" panose="02040502050505030304" pitchFamily="18" charset="0"/>
              </a:rPr>
              <a:t>Monarrez 2023…]</a:t>
            </a:r>
            <a:endParaRPr lang="en-US" sz="1800" dirty="0">
              <a:solidFill>
                <a:schemeClr val="accent2">
                  <a:lumMod val="40000"/>
                  <a:lumOff val="60000"/>
                </a:schemeClr>
              </a:solidFill>
              <a:latin typeface="Palatino Linotype" panose="02040502050505030304" pitchFamily="18" charset="0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361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1DB1-053D-46AE-9B5A-7FC70BBFB3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5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733800"/>
            <a:ext cx="9144000" cy="12192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249C6466-A289-4515-8B7D-DC361C53F5EA}" type="datetime1">
              <a:rPr lang="en-US" smtClean="0"/>
              <a:t>5/3/2024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06500" y="3657601"/>
            <a:ext cx="9753600" cy="127063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Rectangle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Rectangle 21"/>
          <p:cNvSpPr/>
          <p:nvPr/>
        </p:nvSpPr>
        <p:spPr>
          <a:xfrm>
            <a:off x="1206500" y="3657601"/>
            <a:ext cx="304800" cy="127063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54826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9D6B-D15A-4D2C-830E-C252B8E80F66}" type="datetime1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8583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4450CF4F-BAF3-4D2E-B2FC-61DF2DFC9564}" type="datetime1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268432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81381-E118-486C-8923-8D6A4C3136B9}" type="datetime1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30755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9D66-C34F-4B6B-B52B-66668FBF3FE2}" type="datetime1">
              <a:rPr lang="en-US" smtClean="0"/>
              <a:t>5/3/2024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1910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D8DC-29B8-494D-B222-2E32BEF3422D}" type="datetime1">
              <a:rPr lang="en-US" smtClean="0"/>
              <a:t>5/3/2024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17486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62E3-0E1A-4792-9D70-373A323D47F1}" type="datetime1">
              <a:rPr lang="en-US" smtClean="0"/>
              <a:t>5/3/2024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01214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7C21-B8B8-4AEC-96AD-DDDEF4AD25F1}" type="datetime1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96629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D611E-C36F-4945-86D6-D9EB90D63F8C}" type="datetime1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693908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BED0-3A8E-40FC-9568-3AD8CA44502C}" type="datetime1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8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6616-F8F9-487E-A7A9-84E540EFEE6D}" type="datetime1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Econ 289: Topics in Game Theory.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37304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47437E-E198-4F67-9C90-C23ED7F64E39}" type="datetime1">
              <a:rPr lang="en-US" smtClean="0"/>
              <a:t>5/3/2024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Econ 289: Topics in Game Theory. 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C24BB37-5090-4960-9126-5CB582AE2762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6421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sfusd.edu/facing-our-past-changing-our-future-part-ii-five-decades-desegregation-sfusd-1971-today" TargetMode="External"/><Relationship Id="rId4" Type="http://schemas.openxmlformats.org/officeDocument/2006/relationships/hyperlink" Target="https://www.vox.com/2018/3/5/17080218/school-segregation-getting-worse-dat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1.svg"/><Relationship Id="rId9" Type="http://schemas.openxmlformats.org/officeDocument/2006/relationships/image" Target="../media/image17.sv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11" Type="http://schemas.openxmlformats.org/officeDocument/2006/relationships/image" Target="../media/image29.sv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microsoft.com/office/2007/relationships/hdphoto" Target="../media/hdphoto2.wdp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25.sv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43.png"/><Relationship Id="rId5" Type="http://schemas.openxmlformats.org/officeDocument/2006/relationships/image" Target="../media/image24.png"/><Relationship Id="rId10" Type="http://schemas.openxmlformats.org/officeDocument/2006/relationships/image" Target="../media/image42.png"/><Relationship Id="rId4" Type="http://schemas.openxmlformats.org/officeDocument/2006/relationships/image" Target="../media/image41.sv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4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4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50.svg"/><Relationship Id="rId4" Type="http://schemas.openxmlformats.org/officeDocument/2006/relationships/image" Target="../media/image48.sv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AF157CE-2B4F-4C8F-9D4D-44736F1EBF4D}"/>
              </a:ext>
            </a:extLst>
          </p:cNvPr>
          <p:cNvGrpSpPr/>
          <p:nvPr/>
        </p:nvGrpSpPr>
        <p:grpSpPr>
          <a:xfrm>
            <a:off x="0" y="4985365"/>
            <a:ext cx="12239141" cy="1677357"/>
            <a:chOff x="171111" y="5264726"/>
            <a:chExt cx="9898719" cy="141178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28E910-7517-4DCB-9C1C-82F6610AEC16}"/>
                </a:ext>
              </a:extLst>
            </p:cNvPr>
            <p:cNvSpPr/>
            <p:nvPr/>
          </p:nvSpPr>
          <p:spPr>
            <a:xfrm>
              <a:off x="171111" y="5264726"/>
              <a:ext cx="9898719" cy="141178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1D27AE3-D049-4DBE-ABA6-C36053A0EB3E}"/>
                </a:ext>
              </a:extLst>
            </p:cNvPr>
            <p:cNvSpPr txBox="1"/>
            <p:nvPr/>
          </p:nvSpPr>
          <p:spPr>
            <a:xfrm>
              <a:off x="302174" y="5322665"/>
              <a:ext cx="6839102" cy="1264588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r" defTabSz="9144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3600" dirty="0">
                  <a:solidFill>
                    <a:schemeClr val="bg1"/>
                  </a:solidFill>
                  <a:latin typeface="Bodoni MT" panose="02070603080606020203" pitchFamily="18" charset="0"/>
                </a:rPr>
                <a:t>Student Assignment Policy, </a:t>
              </a:r>
            </a:p>
            <a:p>
              <a:pPr algn="r" defTabSz="9144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3600" dirty="0">
                  <a:solidFill>
                    <a:schemeClr val="bg1"/>
                  </a:solidFill>
                  <a:latin typeface="Bodoni MT" panose="02070603080606020203" pitchFamily="18" charset="0"/>
                </a:rPr>
                <a:t>Integration, and Educational Equity</a:t>
              </a:r>
              <a:endParaRPr lang="en-US" sz="3600" dirty="0">
                <a:solidFill>
                  <a:schemeClr val="bg1"/>
                </a:solidFill>
                <a:latin typeface="Bodoni MT" panose="02070603080606020203" pitchFamily="18" charset="0"/>
                <a:ea typeface="+mj-ea"/>
                <a:cs typeface="+mj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20613E3-2C89-47C9-A5FC-AB7749A769C1}"/>
                </a:ext>
              </a:extLst>
            </p:cNvPr>
            <p:cNvCxnSpPr>
              <a:cxnSpLocks/>
            </p:cNvCxnSpPr>
            <p:nvPr/>
          </p:nvCxnSpPr>
          <p:spPr>
            <a:xfrm>
              <a:off x="7302444" y="5551057"/>
              <a:ext cx="0" cy="78509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8C3575F-06C6-4011-98EC-FFF596109945}"/>
                </a:ext>
              </a:extLst>
            </p:cNvPr>
            <p:cNvSpPr txBox="1"/>
            <p:nvPr/>
          </p:nvSpPr>
          <p:spPr>
            <a:xfrm>
              <a:off x="7569114" y="5344893"/>
              <a:ext cx="2171856" cy="1264588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/>
            <a:p>
              <a:pPr defTabSz="9144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2400" dirty="0">
                  <a:solidFill>
                    <a:srgbClr val="FFFFFF"/>
                  </a:solidFill>
                  <a:latin typeface="Palatino Linotype" panose="02040502050505030304" pitchFamily="18" charset="0"/>
                  <a:ea typeface="+mj-ea"/>
                  <a:cs typeface="+mj-cs"/>
                </a:rPr>
                <a:t>Irene Lo</a:t>
              </a:r>
            </a:p>
            <a:p>
              <a:pPr defTabSz="9144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2400" dirty="0">
                  <a:solidFill>
                    <a:srgbClr val="FFFFFF"/>
                  </a:solidFill>
                  <a:latin typeface="Palatino Linotype" panose="02040502050505030304" pitchFamily="18" charset="0"/>
                  <a:ea typeface="+mj-ea"/>
                  <a:cs typeface="+mj-cs"/>
                </a:rPr>
                <a:t>Stanford MS&amp;E</a:t>
              </a:r>
            </a:p>
          </p:txBody>
        </p:sp>
      </p:grpSp>
      <p:pic>
        <p:nvPicPr>
          <p:cNvPr id="14" name="Picture 2" descr="Group of school kids reading for education">
            <a:extLst>
              <a:ext uri="{FF2B5EF4-FFF2-40B4-BE49-F238E27FC236}">
                <a16:creationId xmlns:a16="http://schemas.microsoft.com/office/drawing/2014/main" id="{96D2560C-33CC-4114-8D6D-A98E95AB1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" t="12694" r="1145" b="31834"/>
          <a:stretch/>
        </p:blipFill>
        <p:spPr bwMode="auto">
          <a:xfrm>
            <a:off x="0" y="239052"/>
            <a:ext cx="12192000" cy="46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oup of school kids reading for education">
            <a:extLst>
              <a:ext uri="{FF2B5EF4-FFF2-40B4-BE49-F238E27FC236}">
                <a16:creationId xmlns:a16="http://schemas.microsoft.com/office/drawing/2014/main" id="{44C89AE9-7031-46BB-ACB0-EBEA93EEA8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000" b="75357" l="5000" r="94524">
                        <a14:foregroundMark x1="11905" y1="64643" x2="16190" y2="30000"/>
                        <a14:foregroundMark x1="12857" y1="33929" x2="16429" y2="27143"/>
                        <a14:foregroundMark x1="16429" y1="27143" x2="17381" y2="27143"/>
                        <a14:foregroundMark x1="19762" y1="40357" x2="19524" y2="33929"/>
                        <a14:foregroundMark x1="6190" y1="51786" x2="5714" y2="42500"/>
                        <a14:foregroundMark x1="18810" y1="67857" x2="8571" y2="68214"/>
                        <a14:foregroundMark x1="33333" y1="61429" x2="29048" y2="18929"/>
                        <a14:foregroundMark x1="29048" y1="18929" x2="29048" y2="18929"/>
                        <a14:foregroundMark x1="37857" y1="34286" x2="32619" y2="18571"/>
                        <a14:foregroundMark x1="25000" y1="36071" x2="28333" y2="25357"/>
                        <a14:foregroundMark x1="51429" y1="22143" x2="47619" y2="20714"/>
                        <a14:foregroundMark x1="52857" y1="39286" x2="51429" y2="38214"/>
                        <a14:foregroundMark x1="54286" y1="65000" x2="45952" y2="63929"/>
                        <a14:foregroundMark x1="45952" y1="63929" x2="42143" y2="59286"/>
                        <a14:foregroundMark x1="60238" y1="66786" x2="67381" y2="67143"/>
                        <a14:foregroundMark x1="67381" y1="67143" x2="69762" y2="65714"/>
                        <a14:foregroundMark x1="81190" y1="66786" x2="86190" y2="27500"/>
                        <a14:foregroundMark x1="89286" y1="70357" x2="90952" y2="36071"/>
                        <a14:foregroundMark x1="94524" y1="66429" x2="91429" y2="50714"/>
                        <a14:foregroundMark x1="64048" y1="37857" x2="64762" y2="26429"/>
                        <a14:foregroundMark x1="70714" y1="62857" x2="70714" y2="50714"/>
                        <a14:foregroundMark x1="33095" y1="66429" x2="30476" y2="64643"/>
                        <a14:foregroundMark x1="35714" y1="72500" x2="34524" y2="65357"/>
                        <a14:foregroundMark x1="28571" y1="75357" x2="25238" y2="57143"/>
                        <a14:foregroundMark x1="46667" y1="41071" x2="46667" y2="36786"/>
                        <a14:foregroundMark x1="45714" y1="40714" x2="46190" y2="36429"/>
                        <a14:foregroundMark x1="61190" y1="31429" x2="60952" y2="28929"/>
                        <a14:foregroundMark x1="67857" y1="31071" x2="68095" y2="29286"/>
                        <a14:foregroundMark x1="80238" y1="52857" x2="80714" y2="44286"/>
                        <a14:foregroundMark x1="43810" y1="68571" x2="43810" y2="67143"/>
                        <a14:backgroundMark x1="56905" y1="67143" x2="56905" y2="65357"/>
                        <a14:backgroundMark x1="40714" y1="44643" x2="40714" y2="46786"/>
                        <a14:backgroundMark x1="91905" y1="29286" x2="91429" y2="27857"/>
                        <a14:backgroundMark x1="24048" y1="34286" x2="25476" y2="29286"/>
                        <a14:backgroundMark x1="25238" y1="58929" x2="24762" y2="57500"/>
                        <a14:backgroundMark x1="56905" y1="41786" x2="56190" y2="39643"/>
                      </a14:backgroundRemoval>
                    </a14:imgEffect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1" t="12694" r="1251" b="31834"/>
          <a:stretch/>
        </p:blipFill>
        <p:spPr bwMode="auto">
          <a:xfrm>
            <a:off x="0" y="239052"/>
            <a:ext cx="12192000" cy="46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Group of school kids reading for education">
            <a:extLst>
              <a:ext uri="{FF2B5EF4-FFF2-40B4-BE49-F238E27FC236}">
                <a16:creationId xmlns:a16="http://schemas.microsoft.com/office/drawing/2014/main" id="{B01147DB-E06E-4E9F-A8F4-476263967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000" b="75357" l="5000" r="94524">
                        <a14:foregroundMark x1="11905" y1="64643" x2="16190" y2="30000"/>
                        <a14:foregroundMark x1="12857" y1="33929" x2="16429" y2="27143"/>
                        <a14:foregroundMark x1="16429" y1="27143" x2="17381" y2="27143"/>
                        <a14:foregroundMark x1="19762" y1="40357" x2="19524" y2="33929"/>
                        <a14:foregroundMark x1="6190" y1="51786" x2="5714" y2="42500"/>
                        <a14:foregroundMark x1="18810" y1="67857" x2="8571" y2="68214"/>
                        <a14:foregroundMark x1="33333" y1="61429" x2="29048" y2="18929"/>
                        <a14:foregroundMark x1="29048" y1="18929" x2="29048" y2="18929"/>
                        <a14:foregroundMark x1="37857" y1="34286" x2="32619" y2="18571"/>
                        <a14:foregroundMark x1="25000" y1="36071" x2="28333" y2="25357"/>
                        <a14:foregroundMark x1="51429" y1="22143" x2="47619" y2="20714"/>
                        <a14:foregroundMark x1="52857" y1="39286" x2="51429" y2="38214"/>
                        <a14:foregroundMark x1="54286" y1="65000" x2="45952" y2="63929"/>
                        <a14:foregroundMark x1="45952" y1="63929" x2="42143" y2="59286"/>
                        <a14:foregroundMark x1="60238" y1="66786" x2="67381" y2="67143"/>
                        <a14:foregroundMark x1="67381" y1="67143" x2="69762" y2="65714"/>
                        <a14:foregroundMark x1="81190" y1="66786" x2="86190" y2="27500"/>
                        <a14:foregroundMark x1="89286" y1="70357" x2="90952" y2="36071"/>
                        <a14:foregroundMark x1="94524" y1="66429" x2="91429" y2="50714"/>
                        <a14:foregroundMark x1="64048" y1="37857" x2="64762" y2="26429"/>
                        <a14:foregroundMark x1="70714" y1="62857" x2="70714" y2="50714"/>
                        <a14:foregroundMark x1="33095" y1="66429" x2="30476" y2="64643"/>
                        <a14:foregroundMark x1="35714" y1="72500" x2="34524" y2="65357"/>
                        <a14:foregroundMark x1="28571" y1="75357" x2="25238" y2="57143"/>
                        <a14:foregroundMark x1="46667" y1="41071" x2="46667" y2="36786"/>
                        <a14:foregroundMark x1="45714" y1="40714" x2="46190" y2="36429"/>
                        <a14:foregroundMark x1="61190" y1="31429" x2="60952" y2="28929"/>
                        <a14:foregroundMark x1="67857" y1="31071" x2="68095" y2="29286"/>
                        <a14:foregroundMark x1="80238" y1="52857" x2="80714" y2="44286"/>
                        <a14:foregroundMark x1="43810" y1="68571" x2="43810" y2="67143"/>
                        <a14:backgroundMark x1="56905" y1="67143" x2="56905" y2="65357"/>
                        <a14:backgroundMark x1="40714" y1="44643" x2="40714" y2="46786"/>
                        <a14:backgroundMark x1="91905" y1="29286" x2="91429" y2="27857"/>
                        <a14:backgroundMark x1="24048" y1="34286" x2="25476" y2="29286"/>
                        <a14:backgroundMark x1="25238" y1="58929" x2="24762" y2="57500"/>
                        <a14:backgroundMark x1="56905" y1="41786" x2="56190" y2="3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7" t="12694" r="1355" b="31834"/>
          <a:stretch/>
        </p:blipFill>
        <p:spPr bwMode="auto">
          <a:xfrm>
            <a:off x="0" y="239052"/>
            <a:ext cx="12192000" cy="46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506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BE8503B-9263-61C0-2136-EE2259725D99}"/>
              </a:ext>
            </a:extLst>
          </p:cNvPr>
          <p:cNvGrpSpPr/>
          <p:nvPr/>
        </p:nvGrpSpPr>
        <p:grpSpPr>
          <a:xfrm>
            <a:off x="-80985" y="-14733"/>
            <a:ext cx="12353971" cy="6944017"/>
            <a:chOff x="-35946" y="-2450"/>
            <a:chExt cx="12227150" cy="6872732"/>
          </a:xfrm>
        </p:grpSpPr>
        <p:pic>
          <p:nvPicPr>
            <p:cNvPr id="3078" name="Picture 6">
              <a:extLst>
                <a:ext uri="{FF2B5EF4-FFF2-40B4-BE49-F238E27FC236}">
                  <a16:creationId xmlns:a16="http://schemas.microsoft.com/office/drawing/2014/main" id="{D220B9BC-934B-791E-5A71-A74F2F9027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" r="53740"/>
            <a:stretch/>
          </p:blipFill>
          <p:spPr bwMode="auto">
            <a:xfrm>
              <a:off x="-35946" y="0"/>
              <a:ext cx="6116783" cy="6870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FFDFD7D0-C199-CBAD-038C-4B4AF2D02B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40" t="-45" r="887" b="45"/>
            <a:stretch/>
          </p:blipFill>
          <p:spPr bwMode="auto">
            <a:xfrm>
              <a:off x="6074421" y="-2450"/>
              <a:ext cx="6116783" cy="6870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CE7AF0-F35A-8293-1F95-4A29DBD13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55" y="323782"/>
            <a:ext cx="12227150" cy="837036"/>
          </a:xfrm>
          <a:solidFill>
            <a:srgbClr val="FFFFFF">
              <a:alpha val="50196"/>
            </a:srgbClr>
          </a:solidFill>
        </p:spPr>
        <p:txBody>
          <a:bodyPr anchor="ctr">
            <a:normAutofit/>
          </a:bodyPr>
          <a:lstStyle/>
          <a:p>
            <a:r>
              <a:rPr lang="en-US" dirty="0"/>
              <a:t>Schools are resegregating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DC67C4-54D6-BB77-4A16-DA933DC64CB9}"/>
              </a:ext>
            </a:extLst>
          </p:cNvPr>
          <p:cNvSpPr txBox="1"/>
          <p:nvPr/>
        </p:nvSpPr>
        <p:spPr>
          <a:xfrm>
            <a:off x="-1" y="5962024"/>
            <a:ext cx="12222495" cy="861774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	</a:t>
            </a: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Data from the US Department of Education’s National Center for Education Statistics and Office of Civil Rights, via UCLA’s Civil Rights Project</a:t>
            </a:r>
          </a:p>
          <a:p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	Image source: https://www.bostonglobe.com/2020/12/11/opinion/massachusetts-public-schools-are-highly-segregated-its-time-we-treated-that-like-crisis-it-is/</a:t>
            </a:r>
          </a:p>
          <a:p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	Figure sources: </a:t>
            </a: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https://www.vox.com/2018/3/5/17080218/school-segregation-getting-worse-data</a:t>
            </a:r>
            <a:endParaRPr lang="en-US" sz="1200" dirty="0">
              <a:solidFill>
                <a:schemeClr val="tx2">
                  <a:lumMod val="50000"/>
                  <a:lumOff val="50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			   </a:t>
            </a: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https://www.sfusd.edu/facing-our-past-changing-our-future-part-ii-five-decades-desegregation-sfusd-1971-today</a:t>
            </a:r>
            <a:r>
              <a:rPr lang="en-US" sz="1200" dirty="0">
                <a:solidFill>
                  <a:schemeClr val="tx2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  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793217A-E159-7714-E5D3-0242FF25F283}"/>
              </a:ext>
            </a:extLst>
          </p:cNvPr>
          <p:cNvGrpSpPr/>
          <p:nvPr/>
        </p:nvGrpSpPr>
        <p:grpSpPr>
          <a:xfrm>
            <a:off x="228143" y="1436783"/>
            <a:ext cx="5555488" cy="4294640"/>
            <a:chOff x="6403890" y="1535889"/>
            <a:chExt cx="5555488" cy="429464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0F421E5-60DE-CFF4-2128-43978ECA85D6}"/>
                </a:ext>
              </a:extLst>
            </p:cNvPr>
            <p:cNvSpPr/>
            <p:nvPr/>
          </p:nvSpPr>
          <p:spPr>
            <a:xfrm>
              <a:off x="6403890" y="1535889"/>
              <a:ext cx="5555488" cy="42946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6A2B97B-10A0-7216-4E0E-DF4164E7A615}"/>
                </a:ext>
              </a:extLst>
            </p:cNvPr>
            <p:cNvGrpSpPr/>
            <p:nvPr/>
          </p:nvGrpSpPr>
          <p:grpSpPr>
            <a:xfrm>
              <a:off x="6498301" y="1676227"/>
              <a:ext cx="5258737" cy="4036315"/>
              <a:chOff x="6498301" y="1676227"/>
              <a:chExt cx="5258737" cy="4036315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9F611BF-9EB4-C64B-F417-738601840790}"/>
                  </a:ext>
                </a:extLst>
              </p:cNvPr>
              <p:cNvGrpSpPr/>
              <p:nvPr/>
            </p:nvGrpSpPr>
            <p:grpSpPr>
              <a:xfrm>
                <a:off x="7122160" y="2558993"/>
                <a:ext cx="3570310" cy="2504600"/>
                <a:chOff x="2335831" y="1566516"/>
                <a:chExt cx="2868926" cy="2012573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B064B678-77BB-73FB-AD49-0703119C98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23166" b="38844"/>
                <a:stretch/>
              </p:blipFill>
              <p:spPr>
                <a:xfrm>
                  <a:off x="2717694" y="1566516"/>
                  <a:ext cx="2290285" cy="2012573"/>
                </a:xfrm>
                <a:prstGeom prst="rect">
                  <a:avLst/>
                </a:prstGeom>
              </p:spPr>
            </p:pic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074C24E-3D29-BDD0-F3B3-C788BF3E3468}"/>
                    </a:ext>
                  </a:extLst>
                </p:cNvPr>
                <p:cNvSpPr txBox="1"/>
                <p:nvPr/>
              </p:nvSpPr>
              <p:spPr>
                <a:xfrm>
                  <a:off x="2335831" y="1658450"/>
                  <a:ext cx="825720" cy="431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Palatino Linotype" panose="02040502050505030304" pitchFamily="18" charset="0"/>
                    </a:rPr>
                    <a:t>51%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734CEA1-235F-2957-93A5-0ECBE0B4E807}"/>
                    </a:ext>
                  </a:extLst>
                </p:cNvPr>
                <p:cNvSpPr txBox="1"/>
                <p:nvPr/>
              </p:nvSpPr>
              <p:spPr>
                <a:xfrm>
                  <a:off x="4535984" y="2271068"/>
                  <a:ext cx="668773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C00000"/>
                      </a:solidFill>
                      <a:latin typeface="Palatino Linotype" panose="02040502050505030304" pitchFamily="18" charset="0"/>
                    </a:rPr>
                    <a:t>34%</a:t>
                  </a:r>
                </a:p>
              </p:txBody>
            </p:sp>
          </p:grpSp>
          <p:pic>
            <p:nvPicPr>
              <p:cNvPr id="12" name="Picture 4">
                <a:extLst>
                  <a:ext uri="{FF2B5EF4-FFF2-40B4-BE49-F238E27FC236}">
                    <a16:creationId xmlns:a16="http://schemas.microsoft.com/office/drawing/2014/main" id="{5236291C-EB5D-0D2F-EDFA-3B552EBAE1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57" t="69605" r="24701" b="5890"/>
              <a:stretch/>
            </p:blipFill>
            <p:spPr bwMode="auto">
              <a:xfrm>
                <a:off x="7129387" y="2563765"/>
                <a:ext cx="3716888" cy="31487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FD455F-BE1D-2984-7837-FFED49C9ED48}"/>
                  </a:ext>
                </a:extLst>
              </p:cNvPr>
              <p:cNvSpPr txBox="1"/>
              <p:nvPr/>
            </p:nvSpPr>
            <p:spPr>
              <a:xfrm>
                <a:off x="6498301" y="1676227"/>
                <a:ext cx="5258737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  <a:latin typeface="Franklin Gothic Book" panose="020B0503020102020204" pitchFamily="34" charset="0"/>
                    <a:cs typeface="Aharoni" panose="02010803020104030203" pitchFamily="2" charset="-79"/>
                  </a:rPr>
                  <a:t>Percentage of black students in the West of the US who attend schools that are at 90 to 100% minority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9FF51A0-AC4D-D50D-666E-7923C1239442}"/>
              </a:ext>
            </a:extLst>
          </p:cNvPr>
          <p:cNvGrpSpPr/>
          <p:nvPr/>
        </p:nvGrpSpPr>
        <p:grpSpPr>
          <a:xfrm>
            <a:off x="6340351" y="1391419"/>
            <a:ext cx="5736902" cy="4326997"/>
            <a:chOff x="6340351" y="1391419"/>
            <a:chExt cx="5736902" cy="432699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6A7E80B-35F4-5396-5E25-958F46DA1D4A}"/>
                </a:ext>
              </a:extLst>
            </p:cNvPr>
            <p:cNvGrpSpPr/>
            <p:nvPr/>
          </p:nvGrpSpPr>
          <p:grpSpPr>
            <a:xfrm>
              <a:off x="6340351" y="1391419"/>
              <a:ext cx="5736902" cy="4326997"/>
              <a:chOff x="5413280" y="1160894"/>
              <a:chExt cx="6622646" cy="499506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267D76A-77C1-5FFD-8D94-74EC4E5BA0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3280" y="1160894"/>
                <a:ext cx="6622646" cy="4995060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C51854-B63A-2D2B-259A-D900D1EC47FD}"/>
                  </a:ext>
                </a:extLst>
              </p:cNvPr>
              <p:cNvSpPr txBox="1"/>
              <p:nvPr/>
            </p:nvSpPr>
            <p:spPr>
              <a:xfrm>
                <a:off x="8050947" y="2065598"/>
                <a:ext cx="3745088" cy="3908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en-US" sz="1600" dirty="0">
                  <a:solidFill>
                    <a:srgbClr val="4D009A"/>
                  </a:solidFill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FF3F172-F614-AE56-446F-DCF09E296DC7}"/>
                </a:ext>
              </a:extLst>
            </p:cNvPr>
            <p:cNvSpPr txBox="1"/>
            <p:nvPr/>
          </p:nvSpPr>
          <p:spPr>
            <a:xfrm>
              <a:off x="6873602" y="1502458"/>
              <a:ext cx="5083773" cy="6858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Franklin Gothic Book" panose="020B0503020102020204" pitchFamily="34" charset="0"/>
                  <a:cs typeface="Aharoni" panose="02010803020104030203" pitchFamily="2" charset="-79"/>
                </a:rPr>
                <a:t>Percentage of schools in SFUSD with at least one racial subgroup comprising &gt;45% 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FD8AEC8-4807-4619-CBE5-0CB71C9F38F1}"/>
                </a:ext>
              </a:extLst>
            </p:cNvPr>
            <p:cNvCxnSpPr/>
            <p:nvPr/>
          </p:nvCxnSpPr>
          <p:spPr>
            <a:xfrm>
              <a:off x="6696634" y="2185416"/>
              <a:ext cx="5303520" cy="0"/>
            </a:xfrm>
            <a:prstGeom prst="line">
              <a:avLst/>
            </a:prstGeom>
            <a:ln w="12700">
              <a:solidFill>
                <a:srgbClr val="A0A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249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A1358-2360-44B2-B268-3B849407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assignment matters!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73771F9-C997-40F9-BC19-3D1E86742208}"/>
              </a:ext>
            </a:extLst>
          </p:cNvPr>
          <p:cNvGrpSpPr/>
          <p:nvPr/>
        </p:nvGrpSpPr>
        <p:grpSpPr>
          <a:xfrm>
            <a:off x="2207138" y="1843500"/>
            <a:ext cx="2405356" cy="1379234"/>
            <a:chOff x="2207138" y="1843500"/>
            <a:chExt cx="2405356" cy="1379234"/>
          </a:xfrm>
        </p:grpSpPr>
        <p:pic>
          <p:nvPicPr>
            <p:cNvPr id="124" name="Picture 2" descr="The Horseshoe school zones">
              <a:extLst>
                <a:ext uri="{FF2B5EF4-FFF2-40B4-BE49-F238E27FC236}">
                  <a16:creationId xmlns:a16="http://schemas.microsoft.com/office/drawing/2014/main" id="{EA436EC3-F247-4037-B016-2844B8D2CB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29133"/>
            <a:stretch/>
          </p:blipFill>
          <p:spPr bwMode="auto">
            <a:xfrm>
              <a:off x="3030275" y="1843500"/>
              <a:ext cx="1582219" cy="1379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A6C98D9-9A0D-4057-938E-4CF8F9ED4C8D}"/>
                </a:ext>
              </a:extLst>
            </p:cNvPr>
            <p:cNvCxnSpPr>
              <a:cxnSpLocks/>
              <a:endCxn id="124" idx="1"/>
            </p:cNvCxnSpPr>
            <p:nvPr/>
          </p:nvCxnSpPr>
          <p:spPr>
            <a:xfrm>
              <a:off x="2207138" y="1936391"/>
              <a:ext cx="823137" cy="59672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2E59516-154C-0323-BC41-B38412B7F377}"/>
              </a:ext>
            </a:extLst>
          </p:cNvPr>
          <p:cNvGrpSpPr/>
          <p:nvPr/>
        </p:nvGrpSpPr>
        <p:grpSpPr>
          <a:xfrm>
            <a:off x="6340351" y="1388944"/>
            <a:ext cx="5736902" cy="4326997"/>
            <a:chOff x="6340351" y="1391419"/>
            <a:chExt cx="5736902" cy="4326997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D9FC853-2A4E-5A15-BAF9-6FF8CFD8732F}"/>
                </a:ext>
              </a:extLst>
            </p:cNvPr>
            <p:cNvGrpSpPr/>
            <p:nvPr/>
          </p:nvGrpSpPr>
          <p:grpSpPr>
            <a:xfrm>
              <a:off x="6340351" y="1391419"/>
              <a:ext cx="5736902" cy="4326997"/>
              <a:chOff x="5413280" y="1160894"/>
              <a:chExt cx="6622646" cy="4995060"/>
            </a:xfrm>
          </p:grpSpPr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8360DE5D-4F09-0048-2BB2-4084BF368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3280" y="1160894"/>
                <a:ext cx="6622646" cy="4995060"/>
              </a:xfrm>
              <a:prstGeom prst="rect">
                <a:avLst/>
              </a:prstGeom>
            </p:spPr>
          </p:pic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73260E06-6AC0-05D3-484E-2250DFBA9284}"/>
                  </a:ext>
                </a:extLst>
              </p:cNvPr>
              <p:cNvSpPr txBox="1"/>
              <p:nvPr/>
            </p:nvSpPr>
            <p:spPr>
              <a:xfrm>
                <a:off x="8050947" y="2065598"/>
                <a:ext cx="3745088" cy="3908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en-US" sz="1600" dirty="0">
                  <a:solidFill>
                    <a:srgbClr val="4D009A"/>
                  </a:solidFill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7494CE3-C913-BB75-5679-8938AF76B39C}"/>
                </a:ext>
              </a:extLst>
            </p:cNvPr>
            <p:cNvSpPr txBox="1"/>
            <p:nvPr/>
          </p:nvSpPr>
          <p:spPr>
            <a:xfrm>
              <a:off x="6873602" y="1502458"/>
              <a:ext cx="5083773" cy="6858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Franklin Gothic Book" panose="020B0503020102020204" pitchFamily="34" charset="0"/>
                  <a:cs typeface="Aharoni" panose="02010803020104030203" pitchFamily="2" charset="-79"/>
                </a:rPr>
                <a:t>Percentage of schools in SFUSD with at least one racial subgroup comprising &gt;45% 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6F730D59-F88F-E214-918A-2A449A8B5BA4}"/>
                </a:ext>
              </a:extLst>
            </p:cNvPr>
            <p:cNvCxnSpPr/>
            <p:nvPr/>
          </p:nvCxnSpPr>
          <p:spPr>
            <a:xfrm>
              <a:off x="6696634" y="2185416"/>
              <a:ext cx="5303520" cy="0"/>
            </a:xfrm>
            <a:prstGeom prst="line">
              <a:avLst/>
            </a:prstGeom>
            <a:ln w="12700">
              <a:solidFill>
                <a:srgbClr val="A0A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D02ACB12-8049-58E4-A019-12C1B7A2D756}"/>
              </a:ext>
            </a:extLst>
          </p:cNvPr>
          <p:cNvSpPr/>
          <p:nvPr/>
        </p:nvSpPr>
        <p:spPr>
          <a:xfrm>
            <a:off x="7485187" y="2177956"/>
            <a:ext cx="884799" cy="3486002"/>
          </a:xfrm>
          <a:prstGeom prst="rect">
            <a:avLst/>
          </a:prstGeom>
          <a:solidFill>
            <a:srgbClr val="D2DA7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621D951-8ACB-A800-DF09-A61346B149DA}"/>
              </a:ext>
            </a:extLst>
          </p:cNvPr>
          <p:cNvSpPr/>
          <p:nvPr/>
        </p:nvSpPr>
        <p:spPr>
          <a:xfrm>
            <a:off x="8403895" y="2177955"/>
            <a:ext cx="614862" cy="3486002"/>
          </a:xfrm>
          <a:prstGeom prst="rect">
            <a:avLst/>
          </a:prstGeom>
          <a:solidFill>
            <a:srgbClr val="D2DA7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A49B291-A1A5-E397-A550-4A5229A3A76E}"/>
              </a:ext>
            </a:extLst>
          </p:cNvPr>
          <p:cNvSpPr/>
          <p:nvPr/>
        </p:nvSpPr>
        <p:spPr>
          <a:xfrm>
            <a:off x="9053752" y="2172649"/>
            <a:ext cx="2051752" cy="3486002"/>
          </a:xfrm>
          <a:prstGeom prst="rect">
            <a:avLst/>
          </a:prstGeom>
          <a:solidFill>
            <a:srgbClr val="D2DA7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4630AF9-6C28-F7EB-2D2C-A6272832FBA7}"/>
              </a:ext>
            </a:extLst>
          </p:cNvPr>
          <p:cNvSpPr/>
          <p:nvPr/>
        </p:nvSpPr>
        <p:spPr>
          <a:xfrm>
            <a:off x="11514995" y="2155054"/>
            <a:ext cx="518533" cy="3486002"/>
          </a:xfrm>
          <a:prstGeom prst="rect">
            <a:avLst/>
          </a:prstGeom>
          <a:solidFill>
            <a:srgbClr val="B8847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92E7FC8-DB77-F19B-0F54-84F1DC1B00F6}"/>
              </a:ext>
            </a:extLst>
          </p:cNvPr>
          <p:cNvGrpSpPr/>
          <p:nvPr/>
        </p:nvGrpSpPr>
        <p:grpSpPr>
          <a:xfrm>
            <a:off x="7695184" y="2611131"/>
            <a:ext cx="457200" cy="457200"/>
            <a:chOff x="1666474" y="1402663"/>
            <a:chExt cx="533728" cy="533728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3E0735A0-7C54-7DE3-C175-C1E77E1AFF95}"/>
                </a:ext>
              </a:extLst>
            </p:cNvPr>
            <p:cNvSpPr/>
            <p:nvPr/>
          </p:nvSpPr>
          <p:spPr>
            <a:xfrm rot="16200000">
              <a:off x="1666474" y="1402663"/>
              <a:ext cx="533728" cy="533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6" name="Graphic 105" descr="Horseshoe with solid fill">
              <a:extLst>
                <a:ext uri="{FF2B5EF4-FFF2-40B4-BE49-F238E27FC236}">
                  <a16:creationId xmlns:a16="http://schemas.microsoft.com/office/drawing/2014/main" id="{80DAF44C-F9D2-D729-3652-06F7DE7D3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36234" y="1481006"/>
              <a:ext cx="383639" cy="383639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6CA8A5D-E868-95C3-AE75-E1399C5BFDB5}"/>
              </a:ext>
            </a:extLst>
          </p:cNvPr>
          <p:cNvGrpSpPr/>
          <p:nvPr/>
        </p:nvGrpSpPr>
        <p:grpSpPr>
          <a:xfrm>
            <a:off x="8491166" y="2611131"/>
            <a:ext cx="457200" cy="457200"/>
            <a:chOff x="1673410" y="2156486"/>
            <a:chExt cx="533728" cy="533728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7F18E1BD-6074-82F2-CDBC-3D0092B9DA44}"/>
                </a:ext>
              </a:extLst>
            </p:cNvPr>
            <p:cNvSpPr/>
            <p:nvPr/>
          </p:nvSpPr>
          <p:spPr>
            <a:xfrm rot="5400000" flipH="1">
              <a:off x="1673410" y="2156486"/>
              <a:ext cx="533728" cy="533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Graphic 109" descr="Backpack with solid fill">
              <a:extLst>
                <a:ext uri="{FF2B5EF4-FFF2-40B4-BE49-F238E27FC236}">
                  <a16:creationId xmlns:a16="http://schemas.microsoft.com/office/drawing/2014/main" id="{0EE8741A-3467-B3E1-7F9A-6D1B2C313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01011" y="2197629"/>
              <a:ext cx="467634" cy="467634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673C23C-1C29-49F5-DDBC-17CC0BC52B6C}"/>
              </a:ext>
            </a:extLst>
          </p:cNvPr>
          <p:cNvGrpSpPr/>
          <p:nvPr/>
        </p:nvGrpSpPr>
        <p:grpSpPr>
          <a:xfrm>
            <a:off x="9841520" y="2611131"/>
            <a:ext cx="457200" cy="457200"/>
            <a:chOff x="1671249" y="2833309"/>
            <a:chExt cx="533728" cy="533728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667ADB1-F292-8EE3-CE0C-8B78F58C14F0}"/>
                </a:ext>
              </a:extLst>
            </p:cNvPr>
            <p:cNvSpPr/>
            <p:nvPr/>
          </p:nvSpPr>
          <p:spPr>
            <a:xfrm rot="5400000" flipH="1">
              <a:off x="1671249" y="2833309"/>
              <a:ext cx="533728" cy="533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3" name="Graphic 112" descr="Bus with solid fill">
              <a:extLst>
                <a:ext uri="{FF2B5EF4-FFF2-40B4-BE49-F238E27FC236}">
                  <a16:creationId xmlns:a16="http://schemas.microsoft.com/office/drawing/2014/main" id="{0AE7CD08-E01D-CEC4-1303-5418DB0E9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728311" y="2877732"/>
              <a:ext cx="420308" cy="420308"/>
            </a:xfrm>
            <a:prstGeom prst="rect">
              <a:avLst/>
            </a:prstGeom>
          </p:spPr>
        </p:pic>
      </p:grpSp>
      <p:sp>
        <p:nvSpPr>
          <p:cNvPr id="115" name="Oval 114">
            <a:extLst>
              <a:ext uri="{FF2B5EF4-FFF2-40B4-BE49-F238E27FC236}">
                <a16:creationId xmlns:a16="http://schemas.microsoft.com/office/drawing/2014/main" id="{9EA20A1E-3DF6-2567-2D80-A1C4DB705F3D}"/>
              </a:ext>
            </a:extLst>
          </p:cNvPr>
          <p:cNvSpPr/>
          <p:nvPr/>
        </p:nvSpPr>
        <p:spPr>
          <a:xfrm rot="10800000">
            <a:off x="11550486" y="2611132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#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B49C762-DFE9-C196-C0AD-5656B2C4A18E}"/>
              </a:ext>
            </a:extLst>
          </p:cNvPr>
          <p:cNvGrpSpPr/>
          <p:nvPr/>
        </p:nvGrpSpPr>
        <p:grpSpPr>
          <a:xfrm>
            <a:off x="531508" y="1238121"/>
            <a:ext cx="1768768" cy="2336495"/>
            <a:chOff x="531508" y="1238121"/>
            <a:chExt cx="1768768" cy="233649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419BBC-FB6D-4D2F-9A6B-40C8148CA17D}"/>
                </a:ext>
              </a:extLst>
            </p:cNvPr>
            <p:cNvSpPr txBox="1"/>
            <p:nvPr/>
          </p:nvSpPr>
          <p:spPr>
            <a:xfrm>
              <a:off x="531508" y="1238121"/>
              <a:ext cx="714844" cy="381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/>
                <a:t>1971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AB57A7C-6A4E-4046-8964-D02A1B3C06C4}"/>
                </a:ext>
              </a:extLst>
            </p:cNvPr>
            <p:cNvSpPr/>
            <p:nvPr/>
          </p:nvSpPr>
          <p:spPr>
            <a:xfrm rot="16200000">
              <a:off x="1566400" y="1302589"/>
              <a:ext cx="733876" cy="733876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3153832-5DE2-489A-8430-BD32F5D98859}"/>
                </a:ext>
              </a:extLst>
            </p:cNvPr>
            <p:cNvSpPr/>
            <p:nvPr/>
          </p:nvSpPr>
          <p:spPr>
            <a:xfrm rot="16200000">
              <a:off x="807502" y="1602982"/>
              <a:ext cx="133432" cy="1334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EF1E247-6E9F-462A-8714-8597613A29D0}"/>
                </a:ext>
              </a:extLst>
            </p:cNvPr>
            <p:cNvSpPr/>
            <p:nvPr/>
          </p:nvSpPr>
          <p:spPr>
            <a:xfrm rot="16200000">
              <a:off x="1407801" y="1629736"/>
              <a:ext cx="500019" cy="5799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A6341E1-9CD8-4A44-AFC3-4DC6FF2782A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264422" y="1346040"/>
              <a:ext cx="171" cy="647145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EFE2964-EF39-BDFB-6756-03754AEECCF4}"/>
                </a:ext>
              </a:extLst>
            </p:cNvPr>
            <p:cNvGrpSpPr/>
            <p:nvPr/>
          </p:nvGrpSpPr>
          <p:grpSpPr>
            <a:xfrm>
              <a:off x="1666474" y="1402663"/>
              <a:ext cx="533728" cy="533728"/>
              <a:chOff x="1666474" y="1402663"/>
              <a:chExt cx="533728" cy="533728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356CEDD-609C-4D0B-BE3A-4C9EC17D11FB}"/>
                  </a:ext>
                </a:extLst>
              </p:cNvPr>
              <p:cNvSpPr/>
              <p:nvPr/>
            </p:nvSpPr>
            <p:spPr>
              <a:xfrm rot="16200000">
                <a:off x="1666474" y="1402663"/>
                <a:ext cx="533728" cy="533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7" name="Graphic 106" descr="Horseshoe with solid fill">
                <a:extLst>
                  <a:ext uri="{FF2B5EF4-FFF2-40B4-BE49-F238E27FC236}">
                    <a16:creationId xmlns:a16="http://schemas.microsoft.com/office/drawing/2014/main" id="{A55185E7-524B-474C-9A75-29CDA3068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736234" y="1481006"/>
                <a:ext cx="383639" cy="383639"/>
              </a:xfrm>
              <a:prstGeom prst="rect">
                <a:avLst/>
              </a:prstGeom>
            </p:spPr>
          </p:pic>
        </p:grp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5ACD99D-36EA-49BE-9D0C-A873212146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5106" y="2020136"/>
              <a:ext cx="0" cy="155448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0CA0ABC-1C78-4A3B-14C4-4329CD1E3E19}"/>
                </a:ext>
              </a:extLst>
            </p:cNvPr>
            <p:cNvGrpSpPr/>
            <p:nvPr/>
          </p:nvGrpSpPr>
          <p:grpSpPr>
            <a:xfrm>
              <a:off x="1671249" y="2833309"/>
              <a:ext cx="533728" cy="533728"/>
              <a:chOff x="1671249" y="2833309"/>
              <a:chExt cx="533728" cy="533728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F04807BB-54C0-402E-9996-1B228C163239}"/>
                  </a:ext>
                </a:extLst>
              </p:cNvPr>
              <p:cNvSpPr/>
              <p:nvPr/>
            </p:nvSpPr>
            <p:spPr>
              <a:xfrm rot="5400000" flipH="1">
                <a:off x="1671249" y="2833309"/>
                <a:ext cx="533728" cy="533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4" name="Graphic 113" descr="Bus with solid fill">
                <a:extLst>
                  <a:ext uri="{FF2B5EF4-FFF2-40B4-BE49-F238E27FC236}">
                    <a16:creationId xmlns:a16="http://schemas.microsoft.com/office/drawing/2014/main" id="{18D19753-CB04-4651-8E99-1424AC20B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728311" y="2877732"/>
                <a:ext cx="420308" cy="420308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951A9F7-4412-05C0-019B-9CAC3525D7D1}"/>
                </a:ext>
              </a:extLst>
            </p:cNvPr>
            <p:cNvGrpSpPr/>
            <p:nvPr/>
          </p:nvGrpSpPr>
          <p:grpSpPr>
            <a:xfrm>
              <a:off x="1673410" y="2156486"/>
              <a:ext cx="533728" cy="533728"/>
              <a:chOff x="1673410" y="2156486"/>
              <a:chExt cx="533728" cy="533728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21A6D953-08B6-4DF9-ACC6-CB661C477BDB}"/>
                  </a:ext>
                </a:extLst>
              </p:cNvPr>
              <p:cNvSpPr/>
              <p:nvPr/>
            </p:nvSpPr>
            <p:spPr>
              <a:xfrm rot="5400000" flipH="1">
                <a:off x="1673410" y="2156486"/>
                <a:ext cx="533728" cy="533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2" name="Graphic 11" descr="Backpack with solid fill">
                <a:extLst>
                  <a:ext uri="{FF2B5EF4-FFF2-40B4-BE49-F238E27FC236}">
                    <a16:creationId xmlns:a16="http://schemas.microsoft.com/office/drawing/2014/main" id="{7C1DF7DB-3D3D-CCCB-0011-EB6F246F1B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701011" y="2197629"/>
                <a:ext cx="467634" cy="467634"/>
              </a:xfrm>
              <a:prstGeom prst="rect">
                <a:avLst/>
              </a:prstGeom>
            </p:spPr>
          </p:pic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39B85CE-E49E-4AD9-8216-3B98606A581C}"/>
              </a:ext>
            </a:extLst>
          </p:cNvPr>
          <p:cNvGrpSpPr/>
          <p:nvPr/>
        </p:nvGrpSpPr>
        <p:grpSpPr>
          <a:xfrm>
            <a:off x="492075" y="3494319"/>
            <a:ext cx="4122664" cy="1043175"/>
            <a:chOff x="492075" y="3494319"/>
            <a:chExt cx="4122664" cy="1043175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BE95B3F-0576-4C09-BD55-59010DA1F645}"/>
                </a:ext>
              </a:extLst>
            </p:cNvPr>
            <p:cNvSpPr txBox="1"/>
            <p:nvPr/>
          </p:nvSpPr>
          <p:spPr>
            <a:xfrm>
              <a:off x="492075" y="3494319"/>
              <a:ext cx="714844" cy="381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/>
                <a:t>2002</a:t>
              </a:r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8B7215D9-741B-4EB3-A548-21AB16C49964}"/>
                </a:ext>
              </a:extLst>
            </p:cNvPr>
            <p:cNvGrpSpPr/>
            <p:nvPr/>
          </p:nvGrpSpPr>
          <p:grpSpPr>
            <a:xfrm>
              <a:off x="2378320" y="3552105"/>
              <a:ext cx="2236419" cy="383070"/>
              <a:chOff x="2062812" y="2238111"/>
              <a:chExt cx="3065203" cy="525029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9AEBE6C1-7FE6-42C5-BBE8-062B7C5186DB}"/>
                  </a:ext>
                </a:extLst>
              </p:cNvPr>
              <p:cNvSpPr txBox="1"/>
              <p:nvPr/>
            </p:nvSpPr>
            <p:spPr>
              <a:xfrm>
                <a:off x="2062812" y="2238111"/>
                <a:ext cx="2809146" cy="525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Race-blind policies</a:t>
                </a:r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6FD9A496-EB49-4CD3-838D-B7AC9A8BB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0183" y="2749303"/>
                <a:ext cx="3007832" cy="0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0128891B-FF26-4229-9427-69A80CF3EDD9}"/>
                </a:ext>
              </a:extLst>
            </p:cNvPr>
            <p:cNvGrpSpPr/>
            <p:nvPr/>
          </p:nvGrpSpPr>
          <p:grpSpPr>
            <a:xfrm rot="16200000">
              <a:off x="1091324" y="3272348"/>
              <a:ext cx="900838" cy="1492774"/>
              <a:chOff x="5392011" y="1867096"/>
              <a:chExt cx="1234675" cy="2045974"/>
            </a:xfrm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B5458157-ECE6-4680-879E-91E9A8D9FC73}"/>
                  </a:ext>
                </a:extLst>
              </p:cNvPr>
              <p:cNvGrpSpPr/>
              <p:nvPr/>
            </p:nvGrpSpPr>
            <p:grpSpPr>
              <a:xfrm>
                <a:off x="5392011" y="1867096"/>
                <a:ext cx="1234675" cy="2045974"/>
                <a:chOff x="1562346" y="2004256"/>
                <a:chExt cx="1234675" cy="2045974"/>
              </a:xfrm>
            </p:grpSpPr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806316A4-4944-4484-8CDC-1EB073B97DD7}"/>
                    </a:ext>
                  </a:extLst>
                </p:cNvPr>
                <p:cNvSpPr/>
                <p:nvPr/>
              </p:nvSpPr>
              <p:spPr>
                <a:xfrm>
                  <a:off x="1791181" y="3044390"/>
                  <a:ext cx="1005840" cy="1005840"/>
                </a:xfrm>
                <a:prstGeom prst="ellips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79FD1B42-A5E4-498C-A237-70031EC85F83}"/>
                    </a:ext>
                  </a:extLst>
                </p:cNvPr>
                <p:cNvSpPr/>
                <p:nvPr/>
              </p:nvSpPr>
              <p:spPr>
                <a:xfrm>
                  <a:off x="2202426" y="2004256"/>
                  <a:ext cx="182880" cy="18288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F3B64143-AB1A-4216-AA8E-2A6724A07356}"/>
                    </a:ext>
                  </a:extLst>
                </p:cNvPr>
                <p:cNvSpPr/>
                <p:nvPr/>
              </p:nvSpPr>
              <p:spPr>
                <a:xfrm>
                  <a:off x="1562346" y="2772246"/>
                  <a:ext cx="731519" cy="7948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14461244-05B5-4103-98C6-5C923A8BE0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93866" y="2187136"/>
                  <a:ext cx="235" cy="886968"/>
                </a:xfrm>
                <a:prstGeom prst="line">
                  <a:avLst/>
                </a:prstGeom>
                <a:ln w="3810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5CBEB464-75CF-432A-8FC6-89062921A2CC}"/>
                  </a:ext>
                </a:extLst>
              </p:cNvPr>
              <p:cNvSpPr/>
              <p:nvPr/>
            </p:nvSpPr>
            <p:spPr>
              <a:xfrm rot="16200000">
                <a:off x="5758006" y="3044390"/>
                <a:ext cx="731520" cy="7315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#</a:t>
                </a:r>
              </a:p>
            </p:txBody>
          </p:sp>
        </p:grp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5D2E5B1-AF57-4100-B10C-9FFDD2967D85}"/>
                </a:ext>
              </a:extLst>
            </p:cNvPr>
            <p:cNvCxnSpPr>
              <a:cxnSpLocks/>
            </p:cNvCxnSpPr>
            <p:nvPr/>
          </p:nvCxnSpPr>
          <p:spPr>
            <a:xfrm>
              <a:off x="1921192" y="4283141"/>
              <a:ext cx="0" cy="254353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2AA759-B61C-E9A9-22C9-4AF2941EC493}"/>
              </a:ext>
            </a:extLst>
          </p:cNvPr>
          <p:cNvGrpSpPr/>
          <p:nvPr/>
        </p:nvGrpSpPr>
        <p:grpSpPr>
          <a:xfrm>
            <a:off x="2395353" y="1302590"/>
            <a:ext cx="2874505" cy="430887"/>
            <a:chOff x="2395353" y="1302590"/>
            <a:chExt cx="2874505" cy="4308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72FB6F5-B42C-4653-8F80-06F8921FAE57}"/>
                </a:ext>
              </a:extLst>
            </p:cNvPr>
            <p:cNvSpPr txBox="1"/>
            <p:nvPr/>
          </p:nvSpPr>
          <p:spPr>
            <a:xfrm>
              <a:off x="2395353" y="1302590"/>
              <a:ext cx="287450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/>
                <a:t>Race-conscious policies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0E10AD1-8311-4CCD-930E-3D79F4E3AA8C}"/>
                </a:ext>
              </a:extLst>
            </p:cNvPr>
            <p:cNvCxnSpPr>
              <a:cxnSpLocks/>
            </p:cNvCxnSpPr>
            <p:nvPr/>
          </p:nvCxnSpPr>
          <p:spPr>
            <a:xfrm>
              <a:off x="2447044" y="1668925"/>
              <a:ext cx="2752344" cy="601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1AE8735-B0EE-8834-B1D8-89C445D44EAF}"/>
              </a:ext>
            </a:extLst>
          </p:cNvPr>
          <p:cNvSpPr txBox="1"/>
          <p:nvPr/>
        </p:nvSpPr>
        <p:spPr>
          <a:xfrm>
            <a:off x="4645318" y="2234754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Horseshoe 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Policy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397430-49D4-4049-035A-C33C54610900}"/>
              </a:ext>
            </a:extLst>
          </p:cNvPr>
          <p:cNvSpPr txBox="1"/>
          <p:nvPr/>
        </p:nvSpPr>
        <p:spPr>
          <a:xfrm>
            <a:off x="6524625" y="567301"/>
            <a:ext cx="50258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+mj-lt"/>
              </a:rPr>
              <a:t>But faces challenges…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0FB0933-106D-74B7-A4CA-A1A8316A322B}"/>
              </a:ext>
            </a:extLst>
          </p:cNvPr>
          <p:cNvGrpSpPr/>
          <p:nvPr/>
        </p:nvGrpSpPr>
        <p:grpSpPr>
          <a:xfrm>
            <a:off x="486138" y="4409476"/>
            <a:ext cx="3679126" cy="1399032"/>
            <a:chOff x="495970" y="4409476"/>
            <a:chExt cx="3679126" cy="139903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D9D3AC3-725B-BDC5-D23C-273B5799E02C}"/>
                </a:ext>
              </a:extLst>
            </p:cNvPr>
            <p:cNvGrpSpPr/>
            <p:nvPr/>
          </p:nvGrpSpPr>
          <p:grpSpPr>
            <a:xfrm>
              <a:off x="495970" y="4409476"/>
              <a:ext cx="3679126" cy="865748"/>
              <a:chOff x="495970" y="4409476"/>
              <a:chExt cx="3679126" cy="86574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F90BEFD-66D1-87CC-D3B6-6316F139AFDA}"/>
                  </a:ext>
                </a:extLst>
              </p:cNvPr>
              <p:cNvGrpSpPr/>
              <p:nvPr/>
            </p:nvGrpSpPr>
            <p:grpSpPr>
              <a:xfrm>
                <a:off x="2407717" y="4553332"/>
                <a:ext cx="1767379" cy="383070"/>
                <a:chOff x="2062812" y="2251587"/>
                <a:chExt cx="2892561" cy="525030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0A0D03F-3C1E-D9A2-F31C-CE86006BDCFB}"/>
                    </a:ext>
                  </a:extLst>
                </p:cNvPr>
                <p:cNvSpPr txBox="1"/>
                <p:nvPr/>
              </p:nvSpPr>
              <p:spPr>
                <a:xfrm>
                  <a:off x="2062812" y="2251587"/>
                  <a:ext cx="2689717" cy="5250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200" dirty="0"/>
                    <a:t>School Choice</a:t>
                  </a:r>
                </a:p>
              </p:txBody>
            </p: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AB92C486-8412-1CCC-5471-49A9B36D52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1941" y="2762780"/>
                  <a:ext cx="2843432" cy="0"/>
                </a:xfrm>
                <a:prstGeom prst="line">
                  <a:avLst/>
                </a:prstGeom>
                <a:ln w="3810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A5F522B-B8D0-0858-E09D-9AC86D2A9233}"/>
                  </a:ext>
                </a:extLst>
              </p:cNvPr>
              <p:cNvSpPr txBox="1"/>
              <p:nvPr/>
            </p:nvSpPr>
            <p:spPr>
              <a:xfrm>
                <a:off x="495970" y="4409476"/>
                <a:ext cx="717116" cy="383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b="1" dirty="0"/>
                  <a:t>2011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C9C8CF67-1968-8F01-722F-28166BDF961A}"/>
                  </a:ext>
                </a:extLst>
              </p:cNvPr>
              <p:cNvGrpSpPr/>
              <p:nvPr/>
            </p:nvGrpSpPr>
            <p:grpSpPr>
              <a:xfrm rot="5400000" flipH="1" flipV="1">
                <a:off x="1137722" y="4117857"/>
                <a:ext cx="821960" cy="1492774"/>
                <a:chOff x="5500119" y="1867096"/>
                <a:chExt cx="1126567" cy="2045974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F5D18DF2-0299-049E-FA83-82094EADEA75}"/>
                    </a:ext>
                  </a:extLst>
                </p:cNvPr>
                <p:cNvGrpSpPr/>
                <p:nvPr/>
              </p:nvGrpSpPr>
              <p:grpSpPr>
                <a:xfrm>
                  <a:off x="5500119" y="1867096"/>
                  <a:ext cx="1126567" cy="2045974"/>
                  <a:chOff x="1670454" y="2004256"/>
                  <a:chExt cx="1126567" cy="2045974"/>
                </a:xfrm>
              </p:grpSpPr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D7F39BB7-7BD1-4DC4-B340-D9B7464C0237}"/>
                      </a:ext>
                    </a:extLst>
                  </p:cNvPr>
                  <p:cNvSpPr/>
                  <p:nvPr/>
                </p:nvSpPr>
                <p:spPr>
                  <a:xfrm>
                    <a:off x="1791181" y="3044390"/>
                    <a:ext cx="1005840" cy="10058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A0034B7B-80C5-1A16-2888-728002712C0F}"/>
                      </a:ext>
                    </a:extLst>
                  </p:cNvPr>
                  <p:cNvSpPr/>
                  <p:nvPr/>
                </p:nvSpPr>
                <p:spPr>
                  <a:xfrm>
                    <a:off x="2202426" y="2004256"/>
                    <a:ext cx="182880" cy="182880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C4A0B4C4-BC73-76DC-3D84-A5ECB5FFB56E}"/>
                      </a:ext>
                    </a:extLst>
                  </p:cNvPr>
                  <p:cNvSpPr/>
                  <p:nvPr/>
                </p:nvSpPr>
                <p:spPr>
                  <a:xfrm>
                    <a:off x="1670454" y="2772244"/>
                    <a:ext cx="623415" cy="79486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F57DD0C9-5D76-26D7-9A53-8DFFB3771E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93866" y="2187136"/>
                    <a:ext cx="235" cy="886968"/>
                  </a:xfrm>
                  <a:prstGeom prst="line">
                    <a:avLst/>
                  </a:prstGeom>
                  <a:ln w="38100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1A803AAD-2FFD-010D-A250-0DF09BC66575}"/>
                    </a:ext>
                  </a:extLst>
                </p:cNvPr>
                <p:cNvSpPr/>
                <p:nvPr/>
              </p:nvSpPr>
              <p:spPr>
                <a:xfrm>
                  <a:off x="5758006" y="3044390"/>
                  <a:ext cx="731520" cy="73152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2" name="Graphic 21" descr="Signpost with solid fill">
                <a:extLst>
                  <a:ext uri="{FF2B5EF4-FFF2-40B4-BE49-F238E27FC236}">
                    <a16:creationId xmlns:a16="http://schemas.microsoft.com/office/drawing/2014/main" id="{32A93E0B-E689-8856-167A-7A99A390F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695521" y="4597453"/>
                <a:ext cx="454853" cy="454854"/>
              </a:xfrm>
              <a:prstGeom prst="rect">
                <a:avLst/>
              </a:prstGeom>
            </p:spPr>
          </p:pic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A5721EA-008C-1B4B-2C3F-3583F5C2140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11016" y="5488468"/>
              <a:ext cx="640080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093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02" grpId="0" animBg="1"/>
      <p:bldP spid="103" grpId="0" animBg="1"/>
      <p:bldP spid="115" grpId="0" animBg="1"/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A1358-2360-44B2-B268-3B849407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assignment matters! But faces challenges…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490782-7C98-41BA-B9C0-3CF13BB2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4</a:t>
            </a:fld>
            <a:endParaRPr lang="en-US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25A5B8C-3B36-4D7C-9901-6DD3BA00F7B6}"/>
              </a:ext>
            </a:extLst>
          </p:cNvPr>
          <p:cNvGrpSpPr/>
          <p:nvPr/>
        </p:nvGrpSpPr>
        <p:grpSpPr>
          <a:xfrm>
            <a:off x="531508" y="1238121"/>
            <a:ext cx="4738350" cy="2336495"/>
            <a:chOff x="531508" y="1238121"/>
            <a:chExt cx="4738350" cy="233649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419BBC-FB6D-4D2F-9A6B-40C8148CA17D}"/>
                </a:ext>
              </a:extLst>
            </p:cNvPr>
            <p:cNvSpPr txBox="1"/>
            <p:nvPr/>
          </p:nvSpPr>
          <p:spPr>
            <a:xfrm>
              <a:off x="531508" y="1238121"/>
              <a:ext cx="714844" cy="381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/>
                <a:t>1971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40F4CB2-5E19-4464-85C9-380665EAE523}"/>
                </a:ext>
              </a:extLst>
            </p:cNvPr>
            <p:cNvGrpSpPr/>
            <p:nvPr/>
          </p:nvGrpSpPr>
          <p:grpSpPr>
            <a:xfrm>
              <a:off x="2395353" y="1302590"/>
              <a:ext cx="2874505" cy="430887"/>
              <a:chOff x="2062812" y="2251587"/>
              <a:chExt cx="3939754" cy="590566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2FB6F5-B42C-4653-8F80-06F8921FAE57}"/>
                  </a:ext>
                </a:extLst>
              </p:cNvPr>
              <p:cNvSpPr txBox="1"/>
              <p:nvPr/>
            </p:nvSpPr>
            <p:spPr>
              <a:xfrm>
                <a:off x="2062812" y="2251587"/>
                <a:ext cx="3939754" cy="590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Race-conscious policies</a:t>
                </a: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0E10AD1-8311-4CCD-930E-3D79F4E3AA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3659" y="2753679"/>
                <a:ext cx="3774052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04807BB-54C0-402E-9996-1B228C163239}"/>
                </a:ext>
              </a:extLst>
            </p:cNvPr>
            <p:cNvSpPr/>
            <p:nvPr/>
          </p:nvSpPr>
          <p:spPr>
            <a:xfrm rot="5400000" flipH="1">
              <a:off x="1671249" y="2833309"/>
              <a:ext cx="533728" cy="533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1A6D953-08B6-4DF9-ACC6-CB661C477BDB}"/>
                </a:ext>
              </a:extLst>
            </p:cNvPr>
            <p:cNvSpPr/>
            <p:nvPr/>
          </p:nvSpPr>
          <p:spPr>
            <a:xfrm rot="5400000" flipH="1">
              <a:off x="1673410" y="2156486"/>
              <a:ext cx="533728" cy="533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6291ABE-4AB6-407B-8761-AC545114D72F}"/>
                </a:ext>
              </a:extLst>
            </p:cNvPr>
            <p:cNvGrpSpPr/>
            <p:nvPr/>
          </p:nvGrpSpPr>
          <p:grpSpPr>
            <a:xfrm rot="16200000">
              <a:off x="1120325" y="989766"/>
              <a:ext cx="867129" cy="1492774"/>
              <a:chOff x="1028444" y="2004256"/>
              <a:chExt cx="1188474" cy="2045974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73F211C-06CF-4AAD-88FA-F2C75F897C39}"/>
                  </a:ext>
                </a:extLst>
              </p:cNvPr>
              <p:cNvGrpSpPr/>
              <p:nvPr/>
            </p:nvGrpSpPr>
            <p:grpSpPr>
              <a:xfrm>
                <a:off x="1028444" y="2004256"/>
                <a:ext cx="1188474" cy="2045974"/>
                <a:chOff x="1608547" y="2004256"/>
                <a:chExt cx="1188474" cy="2045974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1AB57A7C-6A4E-4046-8964-D02A1B3C06C4}"/>
                    </a:ext>
                  </a:extLst>
                </p:cNvPr>
                <p:cNvSpPr/>
                <p:nvPr/>
              </p:nvSpPr>
              <p:spPr>
                <a:xfrm>
                  <a:off x="1791181" y="3044390"/>
                  <a:ext cx="1005840" cy="1005840"/>
                </a:xfrm>
                <a:prstGeom prst="ellips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D3153832-5DE2-489A-8430-BD32F5D98859}"/>
                    </a:ext>
                  </a:extLst>
                </p:cNvPr>
                <p:cNvSpPr/>
                <p:nvPr/>
              </p:nvSpPr>
              <p:spPr>
                <a:xfrm>
                  <a:off x="2202426" y="2004256"/>
                  <a:ext cx="182880" cy="18288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EF1E247-6E9F-462A-8714-8597613A29D0}"/>
                    </a:ext>
                  </a:extLst>
                </p:cNvPr>
                <p:cNvSpPr/>
                <p:nvPr/>
              </p:nvSpPr>
              <p:spPr>
                <a:xfrm>
                  <a:off x="1608547" y="2772245"/>
                  <a:ext cx="685319" cy="7948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DA6341E1-9CD8-4A44-AFC3-4DC6FF2782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93866" y="2187136"/>
                  <a:ext cx="235" cy="886968"/>
                </a:xfrm>
                <a:prstGeom prst="line">
                  <a:avLst/>
                </a:prstGeom>
                <a:ln w="381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356CEDD-609C-4D0B-BE3A-4C9EC17D11FB}"/>
                  </a:ext>
                </a:extLst>
              </p:cNvPr>
              <p:cNvSpPr/>
              <p:nvPr/>
            </p:nvSpPr>
            <p:spPr>
              <a:xfrm>
                <a:off x="1348238" y="3181550"/>
                <a:ext cx="731520" cy="7315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5ACD99D-36EA-49BE-9D0C-A873212146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5106" y="2020136"/>
              <a:ext cx="0" cy="155448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7" name="Graphic 106" descr="Horseshoe with solid fill">
              <a:extLst>
                <a:ext uri="{FF2B5EF4-FFF2-40B4-BE49-F238E27FC236}">
                  <a16:creationId xmlns:a16="http://schemas.microsoft.com/office/drawing/2014/main" id="{A55185E7-524B-474C-9A75-29CDA3068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36234" y="1481006"/>
              <a:ext cx="383639" cy="383639"/>
            </a:xfrm>
            <a:prstGeom prst="rect">
              <a:avLst/>
            </a:prstGeom>
          </p:spPr>
        </p:pic>
        <p:pic>
          <p:nvPicPr>
            <p:cNvPr id="114" name="Graphic 113" descr="Bus with solid fill">
              <a:extLst>
                <a:ext uri="{FF2B5EF4-FFF2-40B4-BE49-F238E27FC236}">
                  <a16:creationId xmlns:a16="http://schemas.microsoft.com/office/drawing/2014/main" id="{18D19753-CB04-4651-8E99-1424AC20B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28311" y="2877732"/>
              <a:ext cx="420308" cy="420308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73771F9-C997-40F9-BC19-3D1E86742208}"/>
              </a:ext>
            </a:extLst>
          </p:cNvPr>
          <p:cNvGrpSpPr/>
          <p:nvPr/>
        </p:nvGrpSpPr>
        <p:grpSpPr>
          <a:xfrm>
            <a:off x="2207138" y="1843500"/>
            <a:ext cx="2405356" cy="1379234"/>
            <a:chOff x="2207138" y="1843500"/>
            <a:chExt cx="2405356" cy="1379234"/>
          </a:xfrm>
        </p:grpSpPr>
        <p:pic>
          <p:nvPicPr>
            <p:cNvPr id="124" name="Picture 2" descr="The Horseshoe school zones">
              <a:extLst>
                <a:ext uri="{FF2B5EF4-FFF2-40B4-BE49-F238E27FC236}">
                  <a16:creationId xmlns:a16="http://schemas.microsoft.com/office/drawing/2014/main" id="{EA436EC3-F247-4037-B016-2844B8D2CB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29133"/>
            <a:stretch/>
          </p:blipFill>
          <p:spPr bwMode="auto">
            <a:xfrm>
              <a:off x="3030275" y="1843500"/>
              <a:ext cx="1582219" cy="1379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A6C98D9-9A0D-4057-938E-4CF8F9ED4C8D}"/>
                </a:ext>
              </a:extLst>
            </p:cNvPr>
            <p:cNvCxnSpPr>
              <a:cxnSpLocks/>
              <a:endCxn id="124" idx="1"/>
            </p:cNvCxnSpPr>
            <p:nvPr/>
          </p:nvCxnSpPr>
          <p:spPr>
            <a:xfrm>
              <a:off x="2207138" y="1936391"/>
              <a:ext cx="823137" cy="59672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39B85CE-E49E-4AD9-8216-3B98606A581C}"/>
              </a:ext>
            </a:extLst>
          </p:cNvPr>
          <p:cNvGrpSpPr/>
          <p:nvPr/>
        </p:nvGrpSpPr>
        <p:grpSpPr>
          <a:xfrm>
            <a:off x="492075" y="3494319"/>
            <a:ext cx="4122664" cy="2343302"/>
            <a:chOff x="492075" y="3494319"/>
            <a:chExt cx="4122664" cy="234330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BE95B3F-0576-4C09-BD55-59010DA1F645}"/>
                </a:ext>
              </a:extLst>
            </p:cNvPr>
            <p:cNvSpPr txBox="1"/>
            <p:nvPr/>
          </p:nvSpPr>
          <p:spPr>
            <a:xfrm>
              <a:off x="492075" y="3494319"/>
              <a:ext cx="714844" cy="381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/>
                <a:t>2002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B7215D9-741B-4EB3-A548-21AB16C49964}"/>
                </a:ext>
              </a:extLst>
            </p:cNvPr>
            <p:cNvGrpSpPr/>
            <p:nvPr/>
          </p:nvGrpSpPr>
          <p:grpSpPr>
            <a:xfrm>
              <a:off x="2378320" y="3552105"/>
              <a:ext cx="2236419" cy="383070"/>
              <a:chOff x="2062812" y="2238111"/>
              <a:chExt cx="3065203" cy="525029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AEBE6C1-7FE6-42C5-BBE8-062B7C5186DB}"/>
                  </a:ext>
                </a:extLst>
              </p:cNvPr>
              <p:cNvSpPr txBox="1"/>
              <p:nvPr/>
            </p:nvSpPr>
            <p:spPr>
              <a:xfrm>
                <a:off x="2062812" y="2238111"/>
                <a:ext cx="2809146" cy="525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Race-blind policies</a:t>
                </a: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6FD9A496-EB49-4CD3-838D-B7AC9A8BB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0183" y="2749303"/>
                <a:ext cx="3007832" cy="0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128891B-FF26-4229-9427-69A80CF3EDD9}"/>
                </a:ext>
              </a:extLst>
            </p:cNvPr>
            <p:cNvGrpSpPr/>
            <p:nvPr/>
          </p:nvGrpSpPr>
          <p:grpSpPr>
            <a:xfrm rot="16200000">
              <a:off x="1091324" y="3272348"/>
              <a:ext cx="900838" cy="1492774"/>
              <a:chOff x="5392011" y="1867096"/>
              <a:chExt cx="1234675" cy="2045974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B5458157-ECE6-4680-879E-91E9A8D9FC73}"/>
                  </a:ext>
                </a:extLst>
              </p:cNvPr>
              <p:cNvGrpSpPr/>
              <p:nvPr/>
            </p:nvGrpSpPr>
            <p:grpSpPr>
              <a:xfrm>
                <a:off x="5392011" y="1867096"/>
                <a:ext cx="1234675" cy="2045974"/>
                <a:chOff x="1562346" y="2004256"/>
                <a:chExt cx="1234675" cy="2045974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806316A4-4944-4484-8CDC-1EB073B97DD7}"/>
                    </a:ext>
                  </a:extLst>
                </p:cNvPr>
                <p:cNvSpPr/>
                <p:nvPr/>
              </p:nvSpPr>
              <p:spPr>
                <a:xfrm>
                  <a:off x="1791181" y="3044390"/>
                  <a:ext cx="1005840" cy="1005840"/>
                </a:xfrm>
                <a:prstGeom prst="ellips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79FD1B42-A5E4-498C-A237-70031EC85F83}"/>
                    </a:ext>
                  </a:extLst>
                </p:cNvPr>
                <p:cNvSpPr/>
                <p:nvPr/>
              </p:nvSpPr>
              <p:spPr>
                <a:xfrm>
                  <a:off x="2202426" y="2004256"/>
                  <a:ext cx="182880" cy="18288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F3B64143-AB1A-4216-AA8E-2A6724A07356}"/>
                    </a:ext>
                  </a:extLst>
                </p:cNvPr>
                <p:cNvSpPr/>
                <p:nvPr/>
              </p:nvSpPr>
              <p:spPr>
                <a:xfrm>
                  <a:off x="1562346" y="2772246"/>
                  <a:ext cx="731519" cy="7948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14461244-05B5-4103-98C6-5C923A8BE0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93866" y="2187136"/>
                  <a:ext cx="235" cy="886968"/>
                </a:xfrm>
                <a:prstGeom prst="line">
                  <a:avLst/>
                </a:prstGeom>
                <a:ln w="3810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5CBEB464-75CF-432A-8FC6-89062921A2CC}"/>
                  </a:ext>
                </a:extLst>
              </p:cNvPr>
              <p:cNvSpPr/>
              <p:nvPr/>
            </p:nvSpPr>
            <p:spPr>
              <a:xfrm rot="16200000">
                <a:off x="5758006" y="3044390"/>
                <a:ext cx="731520" cy="7315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#</a:t>
                </a:r>
              </a:p>
            </p:txBody>
          </p: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D2E5B1-AF57-4100-B10C-9FFDD2967D85}"/>
                </a:ext>
              </a:extLst>
            </p:cNvPr>
            <p:cNvCxnSpPr>
              <a:cxnSpLocks/>
            </p:cNvCxnSpPr>
            <p:nvPr/>
          </p:nvCxnSpPr>
          <p:spPr>
            <a:xfrm>
              <a:off x="1921192" y="4283141"/>
              <a:ext cx="0" cy="155448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6CEBE5F-D5C8-40CD-AE93-6A528EE4BBCB}"/>
              </a:ext>
            </a:extLst>
          </p:cNvPr>
          <p:cNvGrpSpPr/>
          <p:nvPr/>
        </p:nvGrpSpPr>
        <p:grpSpPr>
          <a:xfrm>
            <a:off x="486138" y="4409476"/>
            <a:ext cx="3679126" cy="1399032"/>
            <a:chOff x="495970" y="4409476"/>
            <a:chExt cx="3679126" cy="1399032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2B6A57B-382B-4881-8B2B-6A3B6D0F46B4}"/>
                </a:ext>
              </a:extLst>
            </p:cNvPr>
            <p:cNvGrpSpPr/>
            <p:nvPr/>
          </p:nvGrpSpPr>
          <p:grpSpPr>
            <a:xfrm>
              <a:off x="495970" y="4409476"/>
              <a:ext cx="3679126" cy="865748"/>
              <a:chOff x="495970" y="4409476"/>
              <a:chExt cx="3679126" cy="865748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16FB08CF-7334-47E7-A025-373EAEC94832}"/>
                  </a:ext>
                </a:extLst>
              </p:cNvPr>
              <p:cNvGrpSpPr/>
              <p:nvPr/>
            </p:nvGrpSpPr>
            <p:grpSpPr>
              <a:xfrm>
                <a:off x="2407717" y="4553332"/>
                <a:ext cx="1767379" cy="383070"/>
                <a:chOff x="2062812" y="2251587"/>
                <a:chExt cx="2892561" cy="525030"/>
              </a:xfrm>
            </p:grpSpPr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23D77713-0BEF-4EC9-A705-D9FA57ABAE8D}"/>
                    </a:ext>
                  </a:extLst>
                </p:cNvPr>
                <p:cNvSpPr txBox="1"/>
                <p:nvPr/>
              </p:nvSpPr>
              <p:spPr>
                <a:xfrm>
                  <a:off x="2062812" y="2251587"/>
                  <a:ext cx="2689717" cy="5250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200" dirty="0"/>
                    <a:t>School Choice</a:t>
                  </a:r>
                </a:p>
              </p:txBody>
            </p: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17394159-6CA3-4EE6-9153-C050C39E60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1941" y="2762780"/>
                  <a:ext cx="2843432" cy="0"/>
                </a:xfrm>
                <a:prstGeom prst="line">
                  <a:avLst/>
                </a:prstGeom>
                <a:ln w="3810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C36A0F8-888C-416E-83E3-BB92715D3C76}"/>
                  </a:ext>
                </a:extLst>
              </p:cNvPr>
              <p:cNvSpPr txBox="1"/>
              <p:nvPr/>
            </p:nvSpPr>
            <p:spPr>
              <a:xfrm>
                <a:off x="495970" y="4409476"/>
                <a:ext cx="717116" cy="383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b="1" dirty="0"/>
                  <a:t>2011</a:t>
                </a:r>
              </a:p>
            </p:txBody>
          </p: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0003B399-2B01-4657-AB0A-86B76B15EDAA}"/>
                  </a:ext>
                </a:extLst>
              </p:cNvPr>
              <p:cNvGrpSpPr/>
              <p:nvPr/>
            </p:nvGrpSpPr>
            <p:grpSpPr>
              <a:xfrm rot="5400000" flipH="1" flipV="1">
                <a:off x="1137722" y="4117857"/>
                <a:ext cx="821960" cy="1492774"/>
                <a:chOff x="5500119" y="1867096"/>
                <a:chExt cx="1126567" cy="2045974"/>
              </a:xfrm>
            </p:grpSpPr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821AAE12-13DD-4414-99C0-1DA5222617F2}"/>
                    </a:ext>
                  </a:extLst>
                </p:cNvPr>
                <p:cNvGrpSpPr/>
                <p:nvPr/>
              </p:nvGrpSpPr>
              <p:grpSpPr>
                <a:xfrm>
                  <a:off x="5500119" y="1867096"/>
                  <a:ext cx="1126567" cy="2045974"/>
                  <a:chOff x="1670454" y="2004256"/>
                  <a:chExt cx="1126567" cy="2045974"/>
                </a:xfrm>
              </p:grpSpPr>
              <p:sp>
                <p:nvSpPr>
                  <p:cNvPr id="136" name="Oval 135">
                    <a:extLst>
                      <a:ext uri="{FF2B5EF4-FFF2-40B4-BE49-F238E27FC236}">
                        <a16:creationId xmlns:a16="http://schemas.microsoft.com/office/drawing/2014/main" id="{649FF3D3-F3F0-4FCC-B273-72E3D95ED697}"/>
                      </a:ext>
                    </a:extLst>
                  </p:cNvPr>
                  <p:cNvSpPr/>
                  <p:nvPr/>
                </p:nvSpPr>
                <p:spPr>
                  <a:xfrm>
                    <a:off x="1791181" y="3044390"/>
                    <a:ext cx="1005840" cy="10058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id="{F0A8DD21-75D3-467B-B444-693CF2BB0A47}"/>
                      </a:ext>
                    </a:extLst>
                  </p:cNvPr>
                  <p:cNvSpPr/>
                  <p:nvPr/>
                </p:nvSpPr>
                <p:spPr>
                  <a:xfrm>
                    <a:off x="2202426" y="2004256"/>
                    <a:ext cx="182880" cy="182880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22660993-1707-4706-ABF0-6D285633BC90}"/>
                      </a:ext>
                    </a:extLst>
                  </p:cNvPr>
                  <p:cNvSpPr/>
                  <p:nvPr/>
                </p:nvSpPr>
                <p:spPr>
                  <a:xfrm>
                    <a:off x="1670454" y="2772244"/>
                    <a:ext cx="623415" cy="79486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B0085A12-6D18-4AF9-A84E-C4A547D007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93866" y="2187136"/>
                    <a:ext cx="235" cy="886968"/>
                  </a:xfrm>
                  <a:prstGeom prst="line">
                    <a:avLst/>
                  </a:prstGeom>
                  <a:ln w="38100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F875AC9-BB34-4D83-8053-1DA1FC733C45}"/>
                    </a:ext>
                  </a:extLst>
                </p:cNvPr>
                <p:cNvSpPr/>
                <p:nvPr/>
              </p:nvSpPr>
              <p:spPr>
                <a:xfrm>
                  <a:off x="5758006" y="3044390"/>
                  <a:ext cx="731520" cy="73152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33" name="Graphic 132" descr="Signpost with solid fill">
                <a:extLst>
                  <a:ext uri="{FF2B5EF4-FFF2-40B4-BE49-F238E27FC236}">
                    <a16:creationId xmlns:a16="http://schemas.microsoft.com/office/drawing/2014/main" id="{5D82DE7C-8F58-40D3-BBB7-A57442E11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695521" y="4597453"/>
                <a:ext cx="454853" cy="454854"/>
              </a:xfrm>
              <a:prstGeom prst="rect">
                <a:avLst/>
              </a:prstGeom>
            </p:spPr>
          </p:pic>
        </p:grp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C538789C-DEE8-4832-9184-A045F7D3608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11016" y="5488468"/>
              <a:ext cx="640080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34A5937-0E9E-4817-98D9-4C23E4BCCEA4}"/>
              </a:ext>
            </a:extLst>
          </p:cNvPr>
          <p:cNvGrpSpPr/>
          <p:nvPr/>
        </p:nvGrpSpPr>
        <p:grpSpPr>
          <a:xfrm>
            <a:off x="486138" y="5479443"/>
            <a:ext cx="4248605" cy="913296"/>
            <a:chOff x="495970" y="4409476"/>
            <a:chExt cx="4248605" cy="91329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B8F392A-79CC-4606-BB57-435F68A57366}"/>
                </a:ext>
              </a:extLst>
            </p:cNvPr>
            <p:cNvGrpSpPr/>
            <p:nvPr/>
          </p:nvGrpSpPr>
          <p:grpSpPr>
            <a:xfrm>
              <a:off x="2407717" y="4553331"/>
              <a:ext cx="2336858" cy="769441"/>
              <a:chOff x="2062812" y="2251587"/>
              <a:chExt cx="3824596" cy="1054585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4CAA8A4-E1CD-45FA-AD8E-B14C63ED6E0B}"/>
                  </a:ext>
                </a:extLst>
              </p:cNvPr>
              <p:cNvSpPr txBox="1"/>
              <p:nvPr/>
            </p:nvSpPr>
            <p:spPr>
              <a:xfrm>
                <a:off x="2062812" y="2251587"/>
                <a:ext cx="3824596" cy="1054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/>
                  <a:t>Controlled Choice</a:t>
                </a:r>
                <a:endParaRPr lang="en-US" sz="2000" dirty="0">
                  <a:solidFill>
                    <a:schemeClr val="accent1"/>
                  </a:solidFill>
                </a:endParaRPr>
              </a:p>
              <a:p>
                <a:r>
                  <a:rPr lang="en-US" sz="2200" dirty="0"/>
                  <a:t> </a:t>
                </a: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44CF827-2EA8-4BCA-AC62-49F147047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1939" y="2762779"/>
                <a:ext cx="3741360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20C37A6-3DE8-4581-8D28-915EC21C5ACD}"/>
                </a:ext>
              </a:extLst>
            </p:cNvPr>
            <p:cNvSpPr txBox="1"/>
            <p:nvPr/>
          </p:nvSpPr>
          <p:spPr>
            <a:xfrm>
              <a:off x="495970" y="4409476"/>
              <a:ext cx="80663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/>
                <a:t>2020</a:t>
              </a: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B0A136D-8836-4D50-91A0-37C35E519B26}"/>
                </a:ext>
              </a:extLst>
            </p:cNvPr>
            <p:cNvGrpSpPr/>
            <p:nvPr/>
          </p:nvGrpSpPr>
          <p:grpSpPr>
            <a:xfrm rot="5400000" flipH="1" flipV="1">
              <a:off x="1149705" y="4105874"/>
              <a:ext cx="797992" cy="1492774"/>
              <a:chOff x="5532969" y="1867096"/>
              <a:chExt cx="1093717" cy="2045974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F0FCC6F3-1A20-42BB-88EF-59EA9BA38075}"/>
                  </a:ext>
                </a:extLst>
              </p:cNvPr>
              <p:cNvGrpSpPr/>
              <p:nvPr/>
            </p:nvGrpSpPr>
            <p:grpSpPr>
              <a:xfrm>
                <a:off x="5532969" y="1867096"/>
                <a:ext cx="1093717" cy="2045974"/>
                <a:chOff x="1703304" y="2004256"/>
                <a:chExt cx="1093717" cy="2045974"/>
              </a:xfrm>
            </p:grpSpPr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A93A8B6E-26AD-4503-85D0-23AF9FE97032}"/>
                    </a:ext>
                  </a:extLst>
                </p:cNvPr>
                <p:cNvSpPr/>
                <p:nvPr/>
              </p:nvSpPr>
              <p:spPr>
                <a:xfrm>
                  <a:off x="1791181" y="3044390"/>
                  <a:ext cx="1005840" cy="100584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C3F984E9-6167-4459-B8FE-70CACB9EA3D7}"/>
                    </a:ext>
                  </a:extLst>
                </p:cNvPr>
                <p:cNvSpPr/>
                <p:nvPr/>
              </p:nvSpPr>
              <p:spPr>
                <a:xfrm>
                  <a:off x="2202426" y="2004256"/>
                  <a:ext cx="182880" cy="182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3EB569DB-D106-4978-9731-FCF81C687BFC}"/>
                    </a:ext>
                  </a:extLst>
                </p:cNvPr>
                <p:cNvSpPr/>
                <p:nvPr/>
              </p:nvSpPr>
              <p:spPr>
                <a:xfrm>
                  <a:off x="1703304" y="2772245"/>
                  <a:ext cx="590566" cy="7948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E62F19D0-3629-4D5F-A845-C75E97DBF7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93866" y="2187136"/>
                  <a:ext cx="235" cy="886968"/>
                </a:xfrm>
                <a:prstGeom prst="line">
                  <a:avLst/>
                </a:prstGeom>
                <a:ln w="381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C555C105-DC58-4F82-B002-515EA3762FBF}"/>
                  </a:ext>
                </a:extLst>
              </p:cNvPr>
              <p:cNvSpPr/>
              <p:nvPr/>
            </p:nvSpPr>
            <p:spPr>
              <a:xfrm rot="5400000">
                <a:off x="5758006" y="3044390"/>
                <a:ext cx="731520" cy="73152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!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D416D4-C5D0-4753-B54B-433071FA0F9F}"/>
              </a:ext>
            </a:extLst>
          </p:cNvPr>
          <p:cNvGrpSpPr/>
          <p:nvPr/>
        </p:nvGrpSpPr>
        <p:grpSpPr>
          <a:xfrm>
            <a:off x="4186686" y="1851064"/>
            <a:ext cx="7076525" cy="3712070"/>
            <a:chOff x="4186686" y="1911224"/>
            <a:chExt cx="7076525" cy="371207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38CF0F1-6039-4CEA-A83B-B9AA3F448686}"/>
                </a:ext>
              </a:extLst>
            </p:cNvPr>
            <p:cNvGrpSpPr/>
            <p:nvPr/>
          </p:nvGrpSpPr>
          <p:grpSpPr>
            <a:xfrm>
              <a:off x="4186686" y="1911224"/>
              <a:ext cx="6896180" cy="3582138"/>
              <a:chOff x="3982153" y="1657865"/>
              <a:chExt cx="7907858" cy="4107641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E42DA737-12C5-4F37-AB8C-5F242F5BAEEA}"/>
                  </a:ext>
                </a:extLst>
              </p:cNvPr>
              <p:cNvGrpSpPr/>
              <p:nvPr/>
            </p:nvGrpSpPr>
            <p:grpSpPr>
              <a:xfrm>
                <a:off x="5396034" y="1657865"/>
                <a:ext cx="6493977" cy="4107641"/>
                <a:chOff x="5800436" y="2687558"/>
                <a:chExt cx="5715188" cy="3615033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9D097A43-E779-4C6C-B972-18E7533A929F}"/>
                    </a:ext>
                  </a:extLst>
                </p:cNvPr>
                <p:cNvGrpSpPr/>
                <p:nvPr/>
              </p:nvGrpSpPr>
              <p:grpSpPr>
                <a:xfrm>
                  <a:off x="5800436" y="2687558"/>
                  <a:ext cx="5640217" cy="3595018"/>
                  <a:chOff x="5800436" y="2687558"/>
                  <a:chExt cx="5640217" cy="3595018"/>
                </a:xfrm>
              </p:grpSpPr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148BA187-B1E6-45E6-900C-AA00CBE591D2}"/>
                      </a:ext>
                    </a:extLst>
                  </p:cNvPr>
                  <p:cNvGrpSpPr/>
                  <p:nvPr/>
                </p:nvGrpSpPr>
                <p:grpSpPr>
                  <a:xfrm>
                    <a:off x="5878129" y="2786741"/>
                    <a:ext cx="5562524" cy="3495835"/>
                    <a:chOff x="3376506" y="2475122"/>
                    <a:chExt cx="5963500" cy="3747833"/>
                  </a:xfrm>
                </p:grpSpPr>
                <p:pic>
                  <p:nvPicPr>
                    <p:cNvPr id="93" name="Picture 2">
                      <a:extLst>
                        <a:ext uri="{FF2B5EF4-FFF2-40B4-BE49-F238E27FC236}">
                          <a16:creationId xmlns:a16="http://schemas.microsoft.com/office/drawing/2014/main" id="{DB247D6F-5C65-4426-9DEE-D89001174C83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376506" y="2475122"/>
                      <a:ext cx="3152088" cy="295188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94" name="Picture 4">
                      <a:extLst>
                        <a:ext uri="{FF2B5EF4-FFF2-40B4-BE49-F238E27FC236}">
                          <a16:creationId xmlns:a16="http://schemas.microsoft.com/office/drawing/2014/main" id="{51D0A3C2-8D02-44C5-8C19-578EC3994C44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151874" y="3102079"/>
                      <a:ext cx="3188132" cy="304033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7729F082-9C5F-4A22-ADBB-272BCA1A75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33777" y="5332054"/>
                      <a:ext cx="2618098" cy="89090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600" dirty="0">
                          <a:solidFill>
                            <a:srgbClr val="3E71A0"/>
                          </a:solidFill>
                        </a:rPr>
                        <a:t>Schools with highest % historically underserved minorities (AALPI)</a:t>
                      </a:r>
                    </a:p>
                  </p:txBody>
                </p:sp>
              </p:grpSp>
              <p:pic>
                <p:nvPicPr>
                  <p:cNvPr id="92" name="Picture 91" descr="Map&#10;&#10;Description automatically generated">
                    <a:extLst>
                      <a:ext uri="{FF2B5EF4-FFF2-40B4-BE49-F238E27FC236}">
                        <a16:creationId xmlns:a16="http://schemas.microsoft.com/office/drawing/2014/main" id="{16EB756F-1832-4F9C-BB9E-B4DA77FB716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800436" y="2687558"/>
                    <a:ext cx="2904898" cy="277643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89" name="Picture 88" descr="Map&#10;&#10;Description automatically generated">
                  <a:extLst>
                    <a:ext uri="{FF2B5EF4-FFF2-40B4-BE49-F238E27FC236}">
                      <a16:creationId xmlns:a16="http://schemas.microsoft.com/office/drawing/2014/main" id="{A9F98F09-77F1-4C0A-8C6F-DF19051980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80020" y="3429000"/>
                  <a:ext cx="3035604" cy="2873591"/>
                </a:xfrm>
                <a:prstGeom prst="rect">
                  <a:avLst/>
                </a:prstGeom>
              </p:spPr>
            </p:pic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812A6DBA-72C8-4135-88BC-4CDE580B88FA}"/>
                    </a:ext>
                  </a:extLst>
                </p:cNvPr>
                <p:cNvSpPr txBox="1"/>
                <p:nvPr/>
              </p:nvSpPr>
              <p:spPr>
                <a:xfrm>
                  <a:off x="8538464" y="2861877"/>
                  <a:ext cx="2679863" cy="10772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>
                      <a:solidFill>
                        <a:srgbClr val="8C4C46"/>
                      </a:solidFill>
                    </a:rPr>
                    <a:t>Schools with highest % students with socio-economic need (eligible for free or reduced-price lunch)</a:t>
                  </a:r>
                </a:p>
              </p:txBody>
            </p:sp>
          </p:grp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35F13A72-34FD-471B-AF66-F464E92910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82153" y="4055524"/>
                <a:ext cx="1255841" cy="944235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8DE7921-788C-4AAE-BE76-955D56729645}"/>
                </a:ext>
              </a:extLst>
            </p:cNvPr>
            <p:cNvSpPr/>
            <p:nvPr/>
          </p:nvSpPr>
          <p:spPr>
            <a:xfrm>
              <a:off x="5272096" y="1936391"/>
              <a:ext cx="5991115" cy="3686903"/>
            </a:xfrm>
            <a:prstGeom prst="rect">
              <a:avLst/>
            </a:prstGeom>
            <a:noFill/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Graphic 11" descr="Backpack with solid fill">
            <a:extLst>
              <a:ext uri="{FF2B5EF4-FFF2-40B4-BE49-F238E27FC236}">
                <a16:creationId xmlns:a16="http://schemas.microsoft.com/office/drawing/2014/main" id="{7C1DF7DB-3D3D-CCCB-0011-EB6F246F1B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01011" y="2197629"/>
            <a:ext cx="467634" cy="46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3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DA4A0-9A92-C94F-AA0E-C70E3D71B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data science approach 	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E7CF78-4E1C-F642-9724-0E3784896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B14B243-4102-4945-9FA8-4DA75A043FD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09601" y="1423279"/>
            <a:ext cx="10972800" cy="581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End-to-end </a:t>
            </a:r>
            <a:r>
              <a:rPr lang="en-US" b="1" dirty="0">
                <a:solidFill>
                  <a:schemeClr val="accent1"/>
                </a:solidFill>
              </a:rPr>
              <a:t>simulation tool</a:t>
            </a:r>
            <a:r>
              <a:rPr lang="en-US" dirty="0"/>
              <a:t> to test policies and evaluate resulting assignments 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C7C1736-4BED-D7CD-828F-6433F8E48FE1}"/>
              </a:ext>
            </a:extLst>
          </p:cNvPr>
          <p:cNvGrpSpPr/>
          <p:nvPr/>
        </p:nvGrpSpPr>
        <p:grpSpPr>
          <a:xfrm>
            <a:off x="4460288" y="2199613"/>
            <a:ext cx="2804217" cy="3065514"/>
            <a:chOff x="4397733" y="2018638"/>
            <a:chExt cx="3209386" cy="350843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8656D9-684D-AA5D-FCDC-AC34BD8A5159}"/>
                </a:ext>
              </a:extLst>
            </p:cNvPr>
            <p:cNvSpPr txBox="1"/>
            <p:nvPr/>
          </p:nvSpPr>
          <p:spPr>
            <a:xfrm>
              <a:off x="4397733" y="3302949"/>
              <a:ext cx="3209386" cy="9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Suggest and simulate policies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1AD3C26-951A-5631-8C3A-FC51371BAD62}"/>
                </a:ext>
              </a:extLst>
            </p:cNvPr>
            <p:cNvGrpSpPr/>
            <p:nvPr/>
          </p:nvGrpSpPr>
          <p:grpSpPr>
            <a:xfrm>
              <a:off x="4540566" y="4149348"/>
              <a:ext cx="2980515" cy="1377728"/>
              <a:chOff x="1062093" y="3135532"/>
              <a:chExt cx="6574924" cy="303922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C6FB695D-167B-5CE5-D862-332B22C6F7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28484" y="3157236"/>
                <a:ext cx="3208533" cy="3017521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65C6919-6E59-2B70-B021-679F831CE23F}"/>
                  </a:ext>
                </a:extLst>
              </p:cNvPr>
              <p:cNvGrpSpPr/>
              <p:nvPr/>
            </p:nvGrpSpPr>
            <p:grpSpPr>
              <a:xfrm>
                <a:off x="1062093" y="3135532"/>
                <a:ext cx="3208532" cy="3017520"/>
                <a:chOff x="2384485" y="3059333"/>
                <a:chExt cx="3208532" cy="3017520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4E071957-C471-DA4B-ECDA-BCAFF78847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384485" y="3059333"/>
                  <a:ext cx="3208532" cy="3017520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9264C240-B80F-9E15-3523-B6A36F929B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t="1157" b="1502"/>
                <a:stretch/>
              </p:blipFill>
              <p:spPr>
                <a:xfrm>
                  <a:off x="2542342" y="3174919"/>
                  <a:ext cx="2913365" cy="281680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DECB231-602B-4DD9-1096-D4F1E428ED6D}"/>
                </a:ext>
              </a:extLst>
            </p:cNvPr>
            <p:cNvGrpSpPr/>
            <p:nvPr/>
          </p:nvGrpSpPr>
          <p:grpSpPr>
            <a:xfrm>
              <a:off x="5503553" y="2018638"/>
              <a:ext cx="1097280" cy="1097280"/>
              <a:chOff x="5427353" y="2018638"/>
              <a:chExt cx="1097280" cy="1097280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E4CD13B-28AC-9F25-551A-97FCC9B5CB0B}"/>
                  </a:ext>
                </a:extLst>
              </p:cNvPr>
              <p:cNvSpPr/>
              <p:nvPr/>
            </p:nvSpPr>
            <p:spPr>
              <a:xfrm rot="10800000" flipH="1" flipV="1">
                <a:off x="5427353" y="2018638"/>
                <a:ext cx="1097280" cy="10972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/>
              </a:p>
            </p:txBody>
          </p:sp>
          <p:pic>
            <p:nvPicPr>
              <p:cNvPr id="40" name="Graphic 39" descr="Illustrator with solid fill">
                <a:extLst>
                  <a:ext uri="{FF2B5EF4-FFF2-40B4-BE49-F238E27FC236}">
                    <a16:creationId xmlns:a16="http://schemas.microsoft.com/office/drawing/2014/main" id="{CCA5BAAE-FC06-2F6A-41DD-EFBA7E7B25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610233" y="2195595"/>
                <a:ext cx="743365" cy="743365"/>
              </a:xfrm>
              <a:prstGeom prst="rect">
                <a:avLst/>
              </a:prstGeom>
            </p:spPr>
          </p:pic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6719FC7-C6A5-F42D-E6EE-49DA59F6C149}"/>
              </a:ext>
            </a:extLst>
          </p:cNvPr>
          <p:cNvGrpSpPr/>
          <p:nvPr/>
        </p:nvGrpSpPr>
        <p:grpSpPr>
          <a:xfrm>
            <a:off x="8548238" y="2199612"/>
            <a:ext cx="2253112" cy="3156595"/>
            <a:chOff x="8548234" y="2018637"/>
            <a:chExt cx="2539925" cy="35584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CA7706F-B8DE-4F4C-FFCA-F62A4BB0492D}"/>
                </a:ext>
              </a:extLst>
            </p:cNvPr>
            <p:cNvSpPr txBox="1"/>
            <p:nvPr/>
          </p:nvSpPr>
          <p:spPr>
            <a:xfrm>
              <a:off x="8548234" y="3302949"/>
              <a:ext cx="25399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Visualize and </a:t>
              </a:r>
              <a:br>
                <a:rPr lang="en-US" sz="2400" b="1" dirty="0">
                  <a:solidFill>
                    <a:schemeClr val="accent1"/>
                  </a:solidFill>
                </a:rPr>
              </a:br>
              <a:r>
                <a:rPr lang="en-US" sz="2400" b="1" dirty="0">
                  <a:solidFill>
                    <a:schemeClr val="accent1"/>
                  </a:solidFill>
                </a:rPr>
                <a:t>evaluate policies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B57630B-72BA-F478-EE98-25A8ECBE476E}"/>
                </a:ext>
              </a:extLst>
            </p:cNvPr>
            <p:cNvGrpSpPr/>
            <p:nvPr/>
          </p:nvGrpSpPr>
          <p:grpSpPr>
            <a:xfrm>
              <a:off x="8548235" y="4103067"/>
              <a:ext cx="2501261" cy="1473989"/>
              <a:chOff x="661930" y="1573493"/>
              <a:chExt cx="5959208" cy="3511751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02CB98A4-3446-A782-3E32-32EA7D99F3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r="32927" b="46911"/>
              <a:stretch/>
            </p:blipFill>
            <p:spPr>
              <a:xfrm>
                <a:off x="661930" y="1690692"/>
                <a:ext cx="5959208" cy="2330465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ACB5B66-B096-0B11-46C3-FC8D822CDF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Marker/>
                        </a14:imgEffect>
                      </a14:imgLayer>
                    </a14:imgProps>
                  </a:ext>
                </a:extLst>
              </a:blip>
              <a:srcRect t="16094" r="3024" b="24584"/>
              <a:stretch/>
            </p:blipFill>
            <p:spPr>
              <a:xfrm>
                <a:off x="838200" y="4029612"/>
                <a:ext cx="5625532" cy="1055632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D5A0E2C-BE0F-F379-628C-A1BDE821BC36}"/>
                  </a:ext>
                </a:extLst>
              </p:cNvPr>
              <p:cNvSpPr txBox="1"/>
              <p:nvPr/>
            </p:nvSpPr>
            <p:spPr>
              <a:xfrm>
                <a:off x="1795750" y="1573493"/>
                <a:ext cx="1020469" cy="3267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700" b="1" dirty="0">
                    <a:solidFill>
                      <a:schemeClr val="tx2"/>
                    </a:solidFill>
                    <a:latin typeface="Franklin Gothic Book" panose="020B0503020102020204" pitchFamily="34" charset="0"/>
                  </a:rPr>
                  <a:t>Map 1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2AAB23-631F-EDF5-C584-BF0C0D087D32}"/>
                  </a:ext>
                </a:extLst>
              </p:cNvPr>
              <p:cNvSpPr txBox="1"/>
              <p:nvPr/>
            </p:nvSpPr>
            <p:spPr>
              <a:xfrm>
                <a:off x="4713383" y="1585019"/>
                <a:ext cx="1020469" cy="3267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700" b="1" dirty="0">
                    <a:solidFill>
                      <a:schemeClr val="tx2"/>
                    </a:solidFill>
                    <a:latin typeface="Franklin Gothic Book" panose="020B0503020102020204" pitchFamily="34" charset="0"/>
                  </a:rPr>
                  <a:t>Map 2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FB9AE67-F12D-4FCB-85C2-CB667D3D1E6F}"/>
                </a:ext>
              </a:extLst>
            </p:cNvPr>
            <p:cNvGrpSpPr/>
            <p:nvPr/>
          </p:nvGrpSpPr>
          <p:grpSpPr>
            <a:xfrm>
              <a:off x="9238143" y="2018637"/>
              <a:ext cx="1097280" cy="1097280"/>
              <a:chOff x="9238142" y="2055758"/>
              <a:chExt cx="1097280" cy="1097280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7953FAB-18B1-8751-AA31-8B89CAA93EBA}"/>
                  </a:ext>
                </a:extLst>
              </p:cNvPr>
              <p:cNvSpPr/>
              <p:nvPr/>
            </p:nvSpPr>
            <p:spPr>
              <a:xfrm rot="10800000" flipH="1" flipV="1">
                <a:off x="9238142" y="2055758"/>
                <a:ext cx="1097280" cy="10972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/>
              </a:p>
            </p:txBody>
          </p:sp>
          <p:pic>
            <p:nvPicPr>
              <p:cNvPr id="42" name="Graphic 41" descr="Microscope with solid fill">
                <a:extLst>
                  <a:ext uri="{FF2B5EF4-FFF2-40B4-BE49-F238E27FC236}">
                    <a16:creationId xmlns:a16="http://schemas.microsoft.com/office/drawing/2014/main" id="{54B8529B-D8A6-4A53-6D8D-39F79DDFF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9435306" y="2192965"/>
                <a:ext cx="702952" cy="702952"/>
              </a:xfrm>
              <a:prstGeom prst="rect">
                <a:avLst/>
              </a:prstGeom>
            </p:spPr>
          </p:pic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563AC49-DD5B-9664-B4BD-42EEFF3CC3B6}"/>
              </a:ext>
            </a:extLst>
          </p:cNvPr>
          <p:cNvGrpSpPr/>
          <p:nvPr/>
        </p:nvGrpSpPr>
        <p:grpSpPr>
          <a:xfrm>
            <a:off x="1312164" y="2199612"/>
            <a:ext cx="2217415" cy="3156596"/>
            <a:chOff x="1312164" y="2199612"/>
            <a:chExt cx="2501262" cy="356066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D8FA83-CC5E-9CE3-7935-0A2113CDA56A}"/>
                </a:ext>
              </a:extLst>
            </p:cNvPr>
            <p:cNvSpPr txBox="1"/>
            <p:nvPr/>
          </p:nvSpPr>
          <p:spPr>
            <a:xfrm>
              <a:off x="1312164" y="3483925"/>
              <a:ext cx="2501262" cy="830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Predict families’</a:t>
              </a:r>
            </a:p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choices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7AC7E3C-2A94-AD53-9E99-96F07E2BCF61}"/>
                </a:ext>
              </a:extLst>
            </p:cNvPr>
            <p:cNvGrpSpPr/>
            <p:nvPr/>
          </p:nvGrpSpPr>
          <p:grpSpPr>
            <a:xfrm>
              <a:off x="2011318" y="2199612"/>
              <a:ext cx="1097280" cy="1097279"/>
              <a:chOff x="2086864" y="3091976"/>
              <a:chExt cx="1371600" cy="137160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138A02F4-9E25-FDBB-41B7-E0DF9868551B}"/>
                  </a:ext>
                </a:extLst>
              </p:cNvPr>
              <p:cNvSpPr/>
              <p:nvPr/>
            </p:nvSpPr>
            <p:spPr>
              <a:xfrm rot="10800000" flipH="1" flipV="1">
                <a:off x="2086864" y="3091976"/>
                <a:ext cx="1371600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/>
              </a:p>
            </p:txBody>
          </p:sp>
          <p:pic>
            <p:nvPicPr>
              <p:cNvPr id="26" name="Graphic 25" descr="Future with solid fill">
                <a:extLst>
                  <a:ext uri="{FF2B5EF4-FFF2-40B4-BE49-F238E27FC236}">
                    <a16:creationId xmlns:a16="http://schemas.microsoft.com/office/drawing/2014/main" id="{5101838E-DF61-A0C7-46BC-0034D3C936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305167" y="3320576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D403EBB-1FFB-C515-5435-79EA017CE6C9}"/>
                </a:ext>
              </a:extLst>
            </p:cNvPr>
            <p:cNvGrpSpPr/>
            <p:nvPr/>
          </p:nvGrpSpPr>
          <p:grpSpPr>
            <a:xfrm>
              <a:off x="1691621" y="4416484"/>
              <a:ext cx="1742348" cy="1343792"/>
              <a:chOff x="4243886" y="3905311"/>
              <a:chExt cx="3423191" cy="2276573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442718C-5887-C750-6914-CD801EBF7A1E}"/>
                  </a:ext>
                </a:extLst>
              </p:cNvPr>
              <p:cNvGrpSpPr/>
              <p:nvPr/>
            </p:nvGrpSpPr>
            <p:grpSpPr>
              <a:xfrm>
                <a:off x="4243886" y="3905311"/>
                <a:ext cx="3423191" cy="2276573"/>
                <a:chOff x="4243886" y="3905311"/>
                <a:chExt cx="3423191" cy="2276573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CB168F71-B08B-E7F4-C4FC-2F7331BA49C6}"/>
                    </a:ext>
                  </a:extLst>
                </p:cNvPr>
                <p:cNvGrpSpPr/>
                <p:nvPr/>
              </p:nvGrpSpPr>
              <p:grpSpPr>
                <a:xfrm>
                  <a:off x="4243886" y="3905311"/>
                  <a:ext cx="3423191" cy="2276573"/>
                  <a:chOff x="6910569" y="2456001"/>
                  <a:chExt cx="4902296" cy="3260246"/>
                </a:xfrm>
              </p:grpSpPr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11B32492-547E-E2D4-991E-C8C0B2FEAF49}"/>
                      </a:ext>
                    </a:extLst>
                  </p:cNvPr>
                  <p:cNvGrpSpPr/>
                  <p:nvPr/>
                </p:nvGrpSpPr>
                <p:grpSpPr>
                  <a:xfrm>
                    <a:off x="9266004" y="2456001"/>
                    <a:ext cx="2546861" cy="3260246"/>
                    <a:chOff x="6481878" y="2481820"/>
                    <a:chExt cx="2546861" cy="3260246"/>
                  </a:xfrm>
                </p:grpSpPr>
                <p:pic>
                  <p:nvPicPr>
                    <p:cNvPr id="58" name="Picture 57">
                      <a:extLst>
                        <a:ext uri="{FF2B5EF4-FFF2-40B4-BE49-F238E27FC236}">
                          <a16:creationId xmlns:a16="http://schemas.microsoft.com/office/drawing/2014/main" id="{775880F7-87C5-390D-B38F-6D1E24376A0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4"/>
                    <a:srcRect l="29104" t="15761" r="48297" b="17314"/>
                    <a:stretch/>
                  </p:blipFill>
                  <p:spPr>
                    <a:xfrm>
                      <a:off x="6481878" y="2481820"/>
                      <a:ext cx="2546861" cy="326024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9" name="Isosceles Triangle 58">
                      <a:extLst>
                        <a:ext uri="{FF2B5EF4-FFF2-40B4-BE49-F238E27FC236}">
                          <a16:creationId xmlns:a16="http://schemas.microsoft.com/office/drawing/2014/main" id="{B23BB033-1ADF-C045-6CD7-DCFDD4635F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8447" y="5218481"/>
                      <a:ext cx="274320" cy="274320"/>
                    </a:xfrm>
                    <a:prstGeom prst="triangle">
                      <a:avLst/>
                    </a:prstGeom>
                    <a:solidFill>
                      <a:srgbClr val="E0963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800"/>
                    </a:p>
                  </p:txBody>
                </p:sp>
              </p:grpSp>
              <p:grpSp>
                <p:nvGrpSpPr>
                  <p:cNvPr id="55" name="Group 54">
                    <a:extLst>
                      <a:ext uri="{FF2B5EF4-FFF2-40B4-BE49-F238E27FC236}">
                        <a16:creationId xmlns:a16="http://schemas.microsoft.com/office/drawing/2014/main" id="{C32EDE15-9B1F-0808-EBA3-E786925B7A1F}"/>
                      </a:ext>
                    </a:extLst>
                  </p:cNvPr>
                  <p:cNvGrpSpPr/>
                  <p:nvPr/>
                </p:nvGrpSpPr>
                <p:grpSpPr>
                  <a:xfrm>
                    <a:off x="6910569" y="2559868"/>
                    <a:ext cx="2363134" cy="3156379"/>
                    <a:chOff x="8465225" y="2585687"/>
                    <a:chExt cx="2363134" cy="3156379"/>
                  </a:xfrm>
                </p:grpSpPr>
                <p:pic>
                  <p:nvPicPr>
                    <p:cNvPr id="56" name="Picture 55">
                      <a:extLst>
                        <a:ext uri="{FF2B5EF4-FFF2-40B4-BE49-F238E27FC236}">
                          <a16:creationId xmlns:a16="http://schemas.microsoft.com/office/drawing/2014/main" id="{25081F1F-15E5-843C-AF5B-77C4C86A6FE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4"/>
                    <a:srcRect l="72277" t="17893" r="6754" b="17314"/>
                    <a:stretch/>
                  </p:blipFill>
                  <p:spPr>
                    <a:xfrm>
                      <a:off x="8465225" y="2585687"/>
                      <a:ext cx="2363134" cy="315637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7" name="Isosceles Triangle 56">
                      <a:extLst>
                        <a:ext uri="{FF2B5EF4-FFF2-40B4-BE49-F238E27FC236}">
                          <a16:creationId xmlns:a16="http://schemas.microsoft.com/office/drawing/2014/main" id="{3CB42F64-A42F-E212-B196-0659223A39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6975" y="5227137"/>
                      <a:ext cx="274320" cy="274320"/>
                    </a:xfrm>
                    <a:prstGeom prst="triangle">
                      <a:avLst/>
                    </a:prstGeom>
                    <a:solidFill>
                      <a:srgbClr val="CB645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800"/>
                    </a:p>
                  </p:txBody>
                </p:sp>
              </p:grp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5E50EAF-1684-4369-8DCA-6B9A3C977401}"/>
                    </a:ext>
                  </a:extLst>
                </p:cNvPr>
                <p:cNvSpPr txBox="1"/>
                <p:nvPr/>
              </p:nvSpPr>
              <p:spPr>
                <a:xfrm>
                  <a:off x="4791236" y="3905311"/>
                  <a:ext cx="787986" cy="3389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</a:rPr>
                    <a:t>White</a:t>
                  </a: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9CBA8FC-7D46-7741-C73F-708C2A2C2C96}"/>
                  </a:ext>
                </a:extLst>
              </p:cNvPr>
              <p:cNvSpPr txBox="1"/>
              <p:nvPr/>
            </p:nvSpPr>
            <p:spPr>
              <a:xfrm>
                <a:off x="6166423" y="3911116"/>
                <a:ext cx="1462379" cy="2588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bIns="0" rtlCol="0"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tx2"/>
                    </a:solidFill>
                    <a:latin typeface="Franklin Gothic Book" panose="020B0503020102020204" pitchFamily="34" charset="0"/>
                  </a:rPr>
                  <a:t>Black or African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1076658-5225-E676-0E6B-AEB9BECFBCC4}"/>
                  </a:ext>
                </a:extLst>
              </p:cNvPr>
              <p:cNvSpPr txBox="1"/>
              <p:nvPr/>
            </p:nvSpPr>
            <p:spPr>
              <a:xfrm>
                <a:off x="6362483" y="4129487"/>
                <a:ext cx="1070262" cy="338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tx2"/>
                    </a:solidFill>
                    <a:latin typeface="Franklin Gothic Book" panose="020B0503020102020204" pitchFamily="34" charset="0"/>
                  </a:rPr>
                  <a:t>American</a:t>
                </a:r>
                <a:endParaRPr lang="en-US" sz="700" dirty="0"/>
              </a:p>
            </p:txBody>
          </p:sp>
        </p:grp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ED0E6EC-0AF1-D796-CE8E-2CF6C3A2122B}"/>
              </a:ext>
            </a:extLst>
          </p:cNvPr>
          <p:cNvCxnSpPr>
            <a:cxnSpLocks/>
            <a:stCxn id="24" idx="6"/>
            <a:endCxn id="29" idx="2"/>
          </p:cNvCxnSpPr>
          <p:nvPr/>
        </p:nvCxnSpPr>
        <p:spPr>
          <a:xfrm flipV="1">
            <a:off x="2904736" y="2678990"/>
            <a:ext cx="2521768" cy="700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D2CA724-0D23-5A1E-93FD-DB79EBADCF4E}"/>
              </a:ext>
            </a:extLst>
          </p:cNvPr>
          <p:cNvCxnSpPr>
            <a:cxnSpLocks/>
            <a:stCxn id="35" idx="2"/>
            <a:endCxn id="29" idx="6"/>
          </p:cNvCxnSpPr>
          <p:nvPr/>
        </p:nvCxnSpPr>
        <p:spPr>
          <a:xfrm flipH="1" flipV="1">
            <a:off x="6385258" y="2678990"/>
            <a:ext cx="2774979" cy="730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Content Placeholder 6">
            <a:extLst>
              <a:ext uri="{FF2B5EF4-FFF2-40B4-BE49-F238E27FC236}">
                <a16:creationId xmlns:a16="http://schemas.microsoft.com/office/drawing/2014/main" id="{40F30E0E-A87D-1407-814A-B27FF8ED7882}"/>
              </a:ext>
            </a:extLst>
          </p:cNvPr>
          <p:cNvSpPr txBox="1">
            <a:spLocks/>
          </p:cNvSpPr>
          <p:nvPr/>
        </p:nvSpPr>
        <p:spPr>
          <a:xfrm>
            <a:off x="609600" y="5665330"/>
            <a:ext cx="10972800" cy="5812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Wingdings 3"/>
              <a:buNone/>
            </a:pPr>
            <a:r>
              <a:rPr lang="en-US" dirty="0"/>
              <a:t>Potential to </a:t>
            </a:r>
            <a:r>
              <a:rPr lang="en-US" b="1" dirty="0">
                <a:solidFill>
                  <a:schemeClr val="accent1"/>
                </a:solidFill>
              </a:rPr>
              <a:t>significantly reduce</a:t>
            </a:r>
            <a:r>
              <a:rPr lang="en-US" dirty="0"/>
              <a:t> % of racial minorities in high-poverty schools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714B307-1630-9C43-FA91-6A6A858EC6AB}"/>
              </a:ext>
            </a:extLst>
          </p:cNvPr>
          <p:cNvSpPr txBox="1"/>
          <p:nvPr/>
        </p:nvSpPr>
        <p:spPr>
          <a:xfrm>
            <a:off x="8585084" y="590642"/>
            <a:ext cx="3097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chemeClr val="accent1"/>
                </a:solidFill>
              </a:rPr>
              <a:t>[Allman et al. 2022]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460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1A1C7E-E01A-4232-A5FC-93E8D7B667E5}"/>
              </a:ext>
            </a:extLst>
          </p:cNvPr>
          <p:cNvSpPr txBox="1"/>
          <p:nvPr/>
        </p:nvSpPr>
        <p:spPr>
          <a:xfrm>
            <a:off x="645341" y="589936"/>
            <a:ext cx="3661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7FE3530-01F6-1A22-B57E-0EFEDE108E47}"/>
              </a:ext>
            </a:extLst>
          </p:cNvPr>
          <p:cNvGrpSpPr/>
          <p:nvPr/>
        </p:nvGrpSpPr>
        <p:grpSpPr>
          <a:xfrm>
            <a:off x="711679" y="2252489"/>
            <a:ext cx="2190023" cy="2055434"/>
            <a:chOff x="711679" y="2252489"/>
            <a:chExt cx="2190023" cy="20554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B22A63-FD95-258A-54F4-81D2AD8A8A93}"/>
                </a:ext>
              </a:extLst>
            </p:cNvPr>
            <p:cNvSpPr txBox="1"/>
            <p:nvPr/>
          </p:nvSpPr>
          <p:spPr>
            <a:xfrm>
              <a:off x="711679" y="3476926"/>
              <a:ext cx="21900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Computation</a:t>
              </a:r>
              <a:b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</a:br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and Prediction</a:t>
              </a:r>
            </a:p>
          </p:txBody>
        </p:sp>
        <p:pic>
          <p:nvPicPr>
            <p:cNvPr id="13" name="Graphic 12" descr="Illustrator with solid fill">
              <a:extLst>
                <a:ext uri="{FF2B5EF4-FFF2-40B4-BE49-F238E27FC236}">
                  <a16:creationId xmlns:a16="http://schemas.microsoft.com/office/drawing/2014/main" id="{10E6F46A-E0DC-2945-8BC1-CFF5260DE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29216" y="2252489"/>
              <a:ext cx="1166929" cy="1166927"/>
            </a:xfrm>
            <a:prstGeom prst="rect">
              <a:avLst/>
            </a:prstGeom>
          </p:spPr>
        </p:pic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1911102-ACE1-96BC-F760-B589914A3299}"/>
              </a:ext>
            </a:extLst>
          </p:cNvPr>
          <p:cNvSpPr/>
          <p:nvPr/>
        </p:nvSpPr>
        <p:spPr>
          <a:xfrm>
            <a:off x="3295650" y="1438576"/>
            <a:ext cx="7981950" cy="4076700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69B2EFE-2A64-79CE-F451-67F5634E66CC}"/>
              </a:ext>
            </a:extLst>
          </p:cNvPr>
          <p:cNvGrpSpPr/>
          <p:nvPr/>
        </p:nvGrpSpPr>
        <p:grpSpPr>
          <a:xfrm>
            <a:off x="4216789" y="1832105"/>
            <a:ext cx="2642466" cy="3264681"/>
            <a:chOff x="4216789" y="1832105"/>
            <a:chExt cx="2642466" cy="3264681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B2D54FC-CEFA-7ACF-3E7F-6DA211E99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90691" y="1832105"/>
              <a:ext cx="2494662" cy="2346147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2F2EDF-8F5A-894D-44CA-084DBC477F41}"/>
                </a:ext>
              </a:extLst>
            </p:cNvPr>
            <p:cNvSpPr txBox="1"/>
            <p:nvPr/>
          </p:nvSpPr>
          <p:spPr>
            <a:xfrm>
              <a:off x="4216789" y="4288873"/>
              <a:ext cx="2642466" cy="8079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Compute Zones</a:t>
              </a:r>
              <a:r>
                <a:rPr lang="en-US" sz="1800" b="1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 </a:t>
              </a:r>
            </a:p>
            <a:p>
              <a:pPr algn="ctr">
                <a:spcBef>
                  <a:spcPts val="300"/>
                </a:spcBef>
              </a:pPr>
              <a:r>
                <a:rPr lang="en-US" sz="1200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[Allman et al. 2022, Monarrez 2022, Gillani et al. 2023, Ozel et al. 2023]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C7E06B-7B7A-435C-C5BE-570B6B4BFCEE}"/>
              </a:ext>
            </a:extLst>
          </p:cNvPr>
          <p:cNvGrpSpPr/>
          <p:nvPr/>
        </p:nvGrpSpPr>
        <p:grpSpPr>
          <a:xfrm>
            <a:off x="7391400" y="1832104"/>
            <a:ext cx="3142094" cy="3264682"/>
            <a:chOff x="7391400" y="1832104"/>
            <a:chExt cx="3142094" cy="326468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0626851-FA98-EFE9-FA2F-46315EA2AF82}"/>
                </a:ext>
              </a:extLst>
            </p:cNvPr>
            <p:cNvGrpSpPr/>
            <p:nvPr/>
          </p:nvGrpSpPr>
          <p:grpSpPr>
            <a:xfrm>
              <a:off x="7391400" y="1832104"/>
              <a:ext cx="3142094" cy="2346147"/>
              <a:chOff x="6910569" y="2559868"/>
              <a:chExt cx="4902296" cy="3156379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7BF1A38F-EC6C-D199-3523-9497058952EA}"/>
                  </a:ext>
                </a:extLst>
              </p:cNvPr>
              <p:cNvGrpSpPr/>
              <p:nvPr/>
            </p:nvGrpSpPr>
            <p:grpSpPr>
              <a:xfrm>
                <a:off x="9266004" y="2559868"/>
                <a:ext cx="2546861" cy="3156379"/>
                <a:chOff x="6481878" y="2585687"/>
                <a:chExt cx="2546861" cy="3156379"/>
              </a:xfrm>
            </p:grpSpPr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6690BFAD-C01B-06BC-0A5B-E8DA3DDB46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29104" t="17894" r="48297" b="17313"/>
                <a:stretch/>
              </p:blipFill>
              <p:spPr>
                <a:xfrm>
                  <a:off x="6481878" y="2585687"/>
                  <a:ext cx="2546861" cy="3156379"/>
                </a:xfrm>
                <a:prstGeom prst="rect">
                  <a:avLst/>
                </a:prstGeom>
              </p:spPr>
            </p:pic>
            <p:sp>
              <p:nvSpPr>
                <p:cNvPr id="40" name="Isosceles Triangle 39">
                  <a:extLst>
                    <a:ext uri="{FF2B5EF4-FFF2-40B4-BE49-F238E27FC236}">
                      <a16:creationId xmlns:a16="http://schemas.microsoft.com/office/drawing/2014/main" id="{3CBCD080-A013-6E0A-A9F1-85EDBC01E93D}"/>
                    </a:ext>
                  </a:extLst>
                </p:cNvPr>
                <p:cNvSpPr/>
                <p:nvPr/>
              </p:nvSpPr>
              <p:spPr>
                <a:xfrm>
                  <a:off x="7028447" y="5218481"/>
                  <a:ext cx="274320" cy="274320"/>
                </a:xfrm>
                <a:prstGeom prst="triangle">
                  <a:avLst/>
                </a:prstGeom>
                <a:solidFill>
                  <a:srgbClr val="E0963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727F62A-5EFB-5142-D392-F23724E68C0C}"/>
                  </a:ext>
                </a:extLst>
              </p:cNvPr>
              <p:cNvGrpSpPr/>
              <p:nvPr/>
            </p:nvGrpSpPr>
            <p:grpSpPr>
              <a:xfrm>
                <a:off x="6910569" y="2559868"/>
                <a:ext cx="2363134" cy="3156379"/>
                <a:chOff x="8465225" y="2585687"/>
                <a:chExt cx="2363134" cy="3156379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C4EB751D-EB0F-342A-0758-C7AD146810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72277" t="17893" r="6754" b="17314"/>
                <a:stretch/>
              </p:blipFill>
              <p:spPr>
                <a:xfrm>
                  <a:off x="8465225" y="2585687"/>
                  <a:ext cx="2363134" cy="3156379"/>
                </a:xfrm>
                <a:prstGeom prst="rect">
                  <a:avLst/>
                </a:prstGeom>
              </p:spPr>
            </p:pic>
            <p:sp>
              <p:nvSpPr>
                <p:cNvPr id="38" name="Isosceles Triangle 37">
                  <a:extLst>
                    <a:ext uri="{FF2B5EF4-FFF2-40B4-BE49-F238E27FC236}">
                      <a16:creationId xmlns:a16="http://schemas.microsoft.com/office/drawing/2014/main" id="{950A3F72-2553-F110-1616-2D86166BB270}"/>
                    </a:ext>
                  </a:extLst>
                </p:cNvPr>
                <p:cNvSpPr/>
                <p:nvPr/>
              </p:nvSpPr>
              <p:spPr>
                <a:xfrm>
                  <a:off x="9606975" y="5227137"/>
                  <a:ext cx="274320" cy="274320"/>
                </a:xfrm>
                <a:prstGeom prst="triangle">
                  <a:avLst/>
                </a:prstGeom>
                <a:solidFill>
                  <a:srgbClr val="CB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/>
                </a:p>
              </p:txBody>
            </p:sp>
          </p:grp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815DEDD-5369-DECC-C9CF-2DE215E5AEE5}"/>
                </a:ext>
              </a:extLst>
            </p:cNvPr>
            <p:cNvSpPr txBox="1"/>
            <p:nvPr/>
          </p:nvSpPr>
          <p:spPr>
            <a:xfrm>
              <a:off x="7747194" y="4288873"/>
              <a:ext cx="2642466" cy="8079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Predict Choice</a:t>
              </a:r>
              <a:r>
                <a:rPr lang="en-US" sz="1800" b="1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 </a:t>
              </a:r>
            </a:p>
            <a:p>
              <a:pPr algn="ctr">
                <a:spcBef>
                  <a:spcPts val="300"/>
                </a:spcBef>
              </a:pPr>
              <a:r>
                <a:rPr lang="en-US" sz="1200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[Abdulkadiroglu et al. 2020, </a:t>
              </a:r>
              <a:br>
                <a:rPr lang="en-US" sz="1200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</a:br>
              <a:r>
                <a:rPr lang="en-US" sz="1200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Allman et al. 2022]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5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1A1C7E-E01A-4232-A5FC-93E8D7B667E5}"/>
              </a:ext>
            </a:extLst>
          </p:cNvPr>
          <p:cNvSpPr txBox="1"/>
          <p:nvPr/>
        </p:nvSpPr>
        <p:spPr>
          <a:xfrm>
            <a:off x="645341" y="589936"/>
            <a:ext cx="3661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B22A63-FD95-258A-54F4-81D2AD8A8A93}"/>
              </a:ext>
            </a:extLst>
          </p:cNvPr>
          <p:cNvSpPr txBox="1"/>
          <p:nvPr/>
        </p:nvSpPr>
        <p:spPr>
          <a:xfrm>
            <a:off x="711679" y="3476926"/>
            <a:ext cx="2190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Computation</a:t>
            </a:r>
            <a:b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and Prediction</a:t>
            </a:r>
          </a:p>
        </p:txBody>
      </p:sp>
      <p:pic>
        <p:nvPicPr>
          <p:cNvPr id="13" name="Graphic 12" descr="Illustrator with solid fill">
            <a:extLst>
              <a:ext uri="{FF2B5EF4-FFF2-40B4-BE49-F238E27FC236}">
                <a16:creationId xmlns:a16="http://schemas.microsoft.com/office/drawing/2014/main" id="{10E6F46A-E0DC-2945-8BC1-CFF5260DE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9216" y="2252489"/>
            <a:ext cx="1166929" cy="116692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780EFD6-BBA9-4B3C-4143-527D7AC72D9C}"/>
              </a:ext>
            </a:extLst>
          </p:cNvPr>
          <p:cNvSpPr/>
          <p:nvPr/>
        </p:nvSpPr>
        <p:spPr>
          <a:xfrm>
            <a:off x="5180415" y="1190926"/>
            <a:ext cx="6582959" cy="4076700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69A01C-15E6-6E6D-EEEA-27EE1FD27C61}"/>
              </a:ext>
            </a:extLst>
          </p:cNvPr>
          <p:cNvGrpSpPr/>
          <p:nvPr/>
        </p:nvGrpSpPr>
        <p:grpSpPr>
          <a:xfrm>
            <a:off x="3043318" y="2486621"/>
            <a:ext cx="1995482" cy="1820851"/>
            <a:chOff x="3043318" y="2486621"/>
            <a:chExt cx="1995482" cy="182085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EE9B2D-53F1-3632-A0F2-191E52571DC2}"/>
                </a:ext>
              </a:extLst>
            </p:cNvPr>
            <p:cNvSpPr txBox="1"/>
            <p:nvPr/>
          </p:nvSpPr>
          <p:spPr>
            <a:xfrm>
              <a:off x="3043318" y="3476475"/>
              <a:ext cx="199548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Additional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Policy Levers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F4855AD-255D-2394-BF87-DFDAB74166DF}"/>
                </a:ext>
              </a:extLst>
            </p:cNvPr>
            <p:cNvGrpSpPr/>
            <p:nvPr/>
          </p:nvGrpSpPr>
          <p:grpSpPr>
            <a:xfrm>
              <a:off x="3659206" y="2486621"/>
              <a:ext cx="763706" cy="894904"/>
              <a:chOff x="3356789" y="1823173"/>
              <a:chExt cx="1386661" cy="1624877"/>
            </a:xfrm>
          </p:grpSpPr>
          <p:sp>
            <p:nvSpPr>
              <p:cNvPr id="7" name="Circle: Hollow 6">
                <a:extLst>
                  <a:ext uri="{FF2B5EF4-FFF2-40B4-BE49-F238E27FC236}">
                    <a16:creationId xmlns:a16="http://schemas.microsoft.com/office/drawing/2014/main" id="{E8B2806E-A4DF-B37A-D251-6D613F27A42E}"/>
                  </a:ext>
                </a:extLst>
              </p:cNvPr>
              <p:cNvSpPr/>
              <p:nvPr/>
            </p:nvSpPr>
            <p:spPr>
              <a:xfrm>
                <a:off x="3687653" y="2673639"/>
                <a:ext cx="707886" cy="707886"/>
              </a:xfrm>
              <a:prstGeom prst="donut">
                <a:avLst>
                  <a:gd name="adj" fmla="val 1729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0826AFD-B6F4-E243-46D4-3D4CF7ED46F3}"/>
                  </a:ext>
                </a:extLst>
              </p:cNvPr>
              <p:cNvSpPr/>
              <p:nvPr/>
            </p:nvSpPr>
            <p:spPr>
              <a:xfrm>
                <a:off x="3908743" y="2882494"/>
                <a:ext cx="264632" cy="2646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F6C91273-510F-158A-1D44-EDEC8A1B02F7}"/>
                  </a:ext>
                </a:extLst>
              </p:cNvPr>
              <p:cNvGrpSpPr/>
              <p:nvPr/>
            </p:nvGrpSpPr>
            <p:grpSpPr>
              <a:xfrm rot="1916482">
                <a:off x="4360863" y="1823173"/>
                <a:ext cx="223324" cy="1060153"/>
                <a:chOff x="3976833" y="1430872"/>
                <a:chExt cx="261792" cy="1242767"/>
              </a:xfrm>
            </p:grpSpPr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3B0899E7-AC9E-3C38-BAC8-9FA0737B2E88}"/>
                    </a:ext>
                  </a:extLst>
                </p:cNvPr>
                <p:cNvSpPr/>
                <p:nvPr/>
              </p:nvSpPr>
              <p:spPr>
                <a:xfrm>
                  <a:off x="4041059" y="1853414"/>
                  <a:ext cx="130891" cy="82022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DF3C1C89-4036-169F-5F76-18B4AAB0F024}"/>
                    </a:ext>
                  </a:extLst>
                </p:cNvPr>
                <p:cNvSpPr/>
                <p:nvPr/>
              </p:nvSpPr>
              <p:spPr>
                <a:xfrm>
                  <a:off x="3976833" y="1430872"/>
                  <a:ext cx="261792" cy="460642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89C0A5D-50D6-5DB9-C47A-09D549036482}"/>
                  </a:ext>
                </a:extLst>
              </p:cNvPr>
              <p:cNvSpPr/>
              <p:nvPr/>
            </p:nvSpPr>
            <p:spPr>
              <a:xfrm>
                <a:off x="3590925" y="3009900"/>
                <a:ext cx="897489" cy="438150"/>
              </a:xfrm>
              <a:prstGeom prst="rect">
                <a:avLst/>
              </a:prstGeom>
              <a:solidFill>
                <a:srgbClr val="9FB8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EE61CA7-18E0-8A6B-A01A-90523BD3CDD6}"/>
                  </a:ext>
                </a:extLst>
              </p:cNvPr>
              <p:cNvSpPr/>
              <p:nvPr/>
            </p:nvSpPr>
            <p:spPr>
              <a:xfrm>
                <a:off x="3555784" y="3071526"/>
                <a:ext cx="967934" cy="12871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F2C99891-1DCD-8560-E014-6FB3E976B698}"/>
                  </a:ext>
                </a:extLst>
              </p:cNvPr>
              <p:cNvSpPr/>
              <p:nvPr/>
            </p:nvSpPr>
            <p:spPr>
              <a:xfrm>
                <a:off x="3356789" y="3169447"/>
                <a:ext cx="1386661" cy="155527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80A89A9-7F4F-DB16-7F08-96EA3794AFE2}"/>
              </a:ext>
            </a:extLst>
          </p:cNvPr>
          <p:cNvSpPr txBox="1"/>
          <p:nvPr/>
        </p:nvSpPr>
        <p:spPr>
          <a:xfrm>
            <a:off x="5669967" y="3878696"/>
            <a:ext cx="2642466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Reserving Seats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 </a:t>
            </a:r>
          </a:p>
          <a:p>
            <a:pPr algn="ctr">
              <a:spcBef>
                <a:spcPts val="300"/>
              </a:spcBef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[Abdulkadiroglu &amp; </a:t>
            </a:r>
            <a:r>
              <a:rPr lang="en-US" sz="1200" dirty="0" err="1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Sonmez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 2003,</a:t>
            </a:r>
            <a:br>
              <a:rPr lang="en-US" sz="1200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</a:b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Allman et al. 2022]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C73A00-2203-520D-4F06-329D4B1CFBF5}"/>
              </a:ext>
            </a:extLst>
          </p:cNvPr>
          <p:cNvSpPr txBox="1"/>
          <p:nvPr/>
        </p:nvSpPr>
        <p:spPr>
          <a:xfrm>
            <a:off x="8810879" y="3869165"/>
            <a:ext cx="2068074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Menus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 </a:t>
            </a:r>
          </a:p>
          <a:p>
            <a:pPr algn="ctr">
              <a:spcBef>
                <a:spcPts val="300"/>
              </a:spcBef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[Shi 2022,</a:t>
            </a:r>
            <a:br>
              <a:rPr lang="en-US" sz="1200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</a:b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rPr>
              <a:t>Allman et al. 2022]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DE97535-B537-1BB9-8FDD-8FB99251B56D}"/>
              </a:ext>
            </a:extLst>
          </p:cNvPr>
          <p:cNvGrpSpPr/>
          <p:nvPr/>
        </p:nvGrpSpPr>
        <p:grpSpPr>
          <a:xfrm>
            <a:off x="5858672" y="1747095"/>
            <a:ext cx="2309847" cy="1999834"/>
            <a:chOff x="5868197" y="1720813"/>
            <a:chExt cx="2140107" cy="2148352"/>
          </a:xfrm>
        </p:grpSpPr>
        <p:sp>
          <p:nvSpPr>
            <p:cNvPr id="50" name="Rectangle: Top Corners Rounded 49">
              <a:extLst>
                <a:ext uri="{FF2B5EF4-FFF2-40B4-BE49-F238E27FC236}">
                  <a16:creationId xmlns:a16="http://schemas.microsoft.com/office/drawing/2014/main" id="{03187D87-25A0-D752-1BCC-A047E1996667}"/>
                </a:ext>
              </a:extLst>
            </p:cNvPr>
            <p:cNvSpPr/>
            <p:nvPr/>
          </p:nvSpPr>
          <p:spPr>
            <a:xfrm>
              <a:off x="5868197" y="1720813"/>
              <a:ext cx="2140107" cy="214835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3907C95-B98E-DA40-9397-148C325EA257}"/>
                </a:ext>
              </a:extLst>
            </p:cNvPr>
            <p:cNvGrpSpPr/>
            <p:nvPr/>
          </p:nvGrpSpPr>
          <p:grpSpPr>
            <a:xfrm>
              <a:off x="5960128" y="1832276"/>
              <a:ext cx="1966915" cy="1914654"/>
              <a:chOff x="5789532" y="1885352"/>
              <a:chExt cx="2062144" cy="2007353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1FCE5F0B-B07B-FCA4-D4CE-47DAE792110C}"/>
                  </a:ext>
                </a:extLst>
              </p:cNvPr>
              <p:cNvGrpSpPr/>
              <p:nvPr/>
            </p:nvGrpSpPr>
            <p:grpSpPr>
              <a:xfrm>
                <a:off x="5789532" y="1885352"/>
                <a:ext cx="2055373" cy="612936"/>
                <a:chOff x="5789532" y="1885352"/>
                <a:chExt cx="2055373" cy="612936"/>
              </a:xfrm>
              <a:solidFill>
                <a:schemeClr val="accent2">
                  <a:lumMod val="75000"/>
                </a:schemeClr>
              </a:solidFill>
            </p:grpSpPr>
            <p:pic>
              <p:nvPicPr>
                <p:cNvPr id="33" name="Graphic 32" descr="Office Chair with solid fill">
                  <a:extLst>
                    <a:ext uri="{FF2B5EF4-FFF2-40B4-BE49-F238E27FC236}">
                      <a16:creationId xmlns:a16="http://schemas.microsoft.com/office/drawing/2014/main" id="{07C558DC-2485-EAB3-D3EC-6014BCE034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9532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34" name="Graphic 33" descr="Office Chair with solid fill">
                  <a:extLst>
                    <a:ext uri="{FF2B5EF4-FFF2-40B4-BE49-F238E27FC236}">
                      <a16:creationId xmlns:a16="http://schemas.microsoft.com/office/drawing/2014/main" id="{E1C1818E-D533-C914-D7A4-B45FC27069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0344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35" name="Graphic 34" descr="Office Chair with solid fill">
                  <a:extLst>
                    <a:ext uri="{FF2B5EF4-FFF2-40B4-BE49-F238E27FC236}">
                      <a16:creationId xmlns:a16="http://schemas.microsoft.com/office/drawing/2014/main" id="{AA05AF57-C762-A40E-F010-01430CBD1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51156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36" name="Graphic 35" descr="Office Chair with solid fill">
                  <a:extLst>
                    <a:ext uri="{FF2B5EF4-FFF2-40B4-BE49-F238E27FC236}">
                      <a16:creationId xmlns:a16="http://schemas.microsoft.com/office/drawing/2014/main" id="{ED33475A-A553-8E10-B1C9-CA3236D036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1969" y="1885352"/>
                  <a:ext cx="612936" cy="612936"/>
                </a:xfrm>
                <a:prstGeom prst="rect">
                  <a:avLst/>
                </a:prstGeom>
              </p:spPr>
            </p:pic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83D4FD5D-35B8-1236-ED5F-EA4940FBFBEC}"/>
                  </a:ext>
                </a:extLst>
              </p:cNvPr>
              <p:cNvGrpSpPr/>
              <p:nvPr/>
            </p:nvGrpSpPr>
            <p:grpSpPr>
              <a:xfrm>
                <a:off x="5789532" y="2615148"/>
                <a:ext cx="2055373" cy="612936"/>
                <a:chOff x="5789532" y="1885352"/>
                <a:chExt cx="2055373" cy="612936"/>
              </a:xfrm>
              <a:solidFill>
                <a:schemeClr val="accent2"/>
              </a:solidFill>
            </p:grpSpPr>
            <p:pic>
              <p:nvPicPr>
                <p:cNvPr id="39" name="Graphic 38" descr="Office Chair with solid fill">
                  <a:extLst>
                    <a:ext uri="{FF2B5EF4-FFF2-40B4-BE49-F238E27FC236}">
                      <a16:creationId xmlns:a16="http://schemas.microsoft.com/office/drawing/2014/main" id="{4BA8CB21-1150-4F2D-6D2B-C127F1919B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9532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40" name="Graphic 39" descr="Office Chair with solid fill">
                  <a:extLst>
                    <a:ext uri="{FF2B5EF4-FFF2-40B4-BE49-F238E27FC236}">
                      <a16:creationId xmlns:a16="http://schemas.microsoft.com/office/drawing/2014/main" id="{276934FD-4259-94FF-A61E-A0720CC63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0344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41" name="Graphic 40" descr="Office Chair with solid fill">
                  <a:extLst>
                    <a:ext uri="{FF2B5EF4-FFF2-40B4-BE49-F238E27FC236}">
                      <a16:creationId xmlns:a16="http://schemas.microsoft.com/office/drawing/2014/main" id="{25F274B8-2000-B0C1-8F87-BE2145961F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51156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42" name="Graphic 41" descr="Office Chair with solid fill">
                  <a:extLst>
                    <a:ext uri="{FF2B5EF4-FFF2-40B4-BE49-F238E27FC236}">
                      <a16:creationId xmlns:a16="http://schemas.microsoft.com/office/drawing/2014/main" id="{C566343A-D9AD-DBF5-9E59-17BC02EA2A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1969" y="1885352"/>
                  <a:ext cx="612936" cy="612936"/>
                </a:xfrm>
                <a:prstGeom prst="rect">
                  <a:avLst/>
                </a:prstGeom>
              </p:spPr>
            </p:pic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8A03F925-785A-BC2B-E76F-90F54AAEC2C7}"/>
                  </a:ext>
                </a:extLst>
              </p:cNvPr>
              <p:cNvGrpSpPr/>
              <p:nvPr/>
            </p:nvGrpSpPr>
            <p:grpSpPr>
              <a:xfrm>
                <a:off x="5796303" y="3279769"/>
                <a:ext cx="2055373" cy="612936"/>
                <a:chOff x="5789532" y="1885352"/>
                <a:chExt cx="2055373" cy="612936"/>
              </a:xfrm>
              <a:solidFill>
                <a:schemeClr val="bg1"/>
              </a:solidFill>
            </p:grpSpPr>
            <p:pic>
              <p:nvPicPr>
                <p:cNvPr id="44" name="Graphic 43" descr="Office Chair with solid fill">
                  <a:extLst>
                    <a:ext uri="{FF2B5EF4-FFF2-40B4-BE49-F238E27FC236}">
                      <a16:creationId xmlns:a16="http://schemas.microsoft.com/office/drawing/2014/main" id="{DB049EFC-36F9-260E-0966-BB0EF625D0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9532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45" name="Graphic 44" descr="Office Chair with solid fill">
                  <a:extLst>
                    <a:ext uri="{FF2B5EF4-FFF2-40B4-BE49-F238E27FC236}">
                      <a16:creationId xmlns:a16="http://schemas.microsoft.com/office/drawing/2014/main" id="{0E456A08-FF7A-A4AA-7068-85CFAA2C43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0344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46" name="Graphic 45" descr="Office Chair with solid fill">
                  <a:extLst>
                    <a:ext uri="{FF2B5EF4-FFF2-40B4-BE49-F238E27FC236}">
                      <a16:creationId xmlns:a16="http://schemas.microsoft.com/office/drawing/2014/main" id="{ED7B9F24-50D7-17E0-DA3F-89ED26CACB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51156" y="1885352"/>
                  <a:ext cx="612936" cy="612936"/>
                </a:xfrm>
                <a:prstGeom prst="rect">
                  <a:avLst/>
                </a:prstGeom>
              </p:spPr>
            </p:pic>
            <p:pic>
              <p:nvPicPr>
                <p:cNvPr id="47" name="Graphic 46" descr="Office Chair with solid fill">
                  <a:extLst>
                    <a:ext uri="{FF2B5EF4-FFF2-40B4-BE49-F238E27FC236}">
                      <a16:creationId xmlns:a16="http://schemas.microsoft.com/office/drawing/2014/main" id="{ADFBF9C7-B691-CD90-865F-2470DA352E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1969" y="1885352"/>
                  <a:ext cx="612936" cy="612936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536C89CA-F77D-BAB1-BD49-56FB6C52F8F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257" t="15154" r="52352" b="3752"/>
          <a:stretch/>
        </p:blipFill>
        <p:spPr>
          <a:xfrm>
            <a:off x="8689993" y="1747095"/>
            <a:ext cx="2309847" cy="199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5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1A1C7E-E01A-4232-A5FC-93E8D7B667E5}"/>
              </a:ext>
            </a:extLst>
          </p:cNvPr>
          <p:cNvSpPr txBox="1"/>
          <p:nvPr/>
        </p:nvSpPr>
        <p:spPr>
          <a:xfrm>
            <a:off x="645341" y="589936"/>
            <a:ext cx="3661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E95E85-AAA8-F36D-64C1-1D8F69CE1263}"/>
              </a:ext>
            </a:extLst>
          </p:cNvPr>
          <p:cNvGrpSpPr/>
          <p:nvPr/>
        </p:nvGrpSpPr>
        <p:grpSpPr>
          <a:xfrm>
            <a:off x="5282036" y="2215944"/>
            <a:ext cx="1634935" cy="2091528"/>
            <a:chOff x="7494099" y="2711243"/>
            <a:chExt cx="1634935" cy="2091528"/>
          </a:xfrm>
        </p:grpSpPr>
        <p:pic>
          <p:nvPicPr>
            <p:cNvPr id="11" name="Graphic 10" descr="Internet with solid fill">
              <a:extLst>
                <a:ext uri="{FF2B5EF4-FFF2-40B4-BE49-F238E27FC236}">
                  <a16:creationId xmlns:a16="http://schemas.microsoft.com/office/drawing/2014/main" id="{FEB0BCE6-2DF6-4FD6-167F-DA98CB382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38051" y="2711243"/>
              <a:ext cx="1371600" cy="1371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D26399-6E60-508B-4228-3BC2BAFBD8A4}"/>
                </a:ext>
              </a:extLst>
            </p:cNvPr>
            <p:cNvSpPr txBox="1"/>
            <p:nvPr/>
          </p:nvSpPr>
          <p:spPr>
            <a:xfrm>
              <a:off x="7494099" y="3971774"/>
              <a:ext cx="16349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Interactive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Tools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B22A63-FD95-258A-54F4-81D2AD8A8A93}"/>
              </a:ext>
            </a:extLst>
          </p:cNvPr>
          <p:cNvSpPr txBox="1"/>
          <p:nvPr/>
        </p:nvSpPr>
        <p:spPr>
          <a:xfrm>
            <a:off x="711679" y="3476926"/>
            <a:ext cx="2190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Computation</a:t>
            </a:r>
            <a:b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and Prediction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E9B2D-53F1-3632-A0F2-191E52571DC2}"/>
              </a:ext>
            </a:extLst>
          </p:cNvPr>
          <p:cNvSpPr txBox="1"/>
          <p:nvPr/>
        </p:nvSpPr>
        <p:spPr>
          <a:xfrm>
            <a:off x="3043318" y="3476475"/>
            <a:ext cx="1995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Additional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Policy Levers</a:t>
            </a:r>
          </a:p>
        </p:txBody>
      </p:sp>
      <p:pic>
        <p:nvPicPr>
          <p:cNvPr id="13" name="Graphic 12" descr="Illustrator with solid fill">
            <a:extLst>
              <a:ext uri="{FF2B5EF4-FFF2-40B4-BE49-F238E27FC236}">
                <a16:creationId xmlns:a16="http://schemas.microsoft.com/office/drawing/2014/main" id="{10E6F46A-E0DC-2945-8BC1-CFF5260DEE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9216" y="2252489"/>
            <a:ext cx="1166929" cy="116692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A19D2E-97B9-5BF2-A1D0-85CD3F5FD43E}"/>
              </a:ext>
            </a:extLst>
          </p:cNvPr>
          <p:cNvSpPr/>
          <p:nvPr/>
        </p:nvSpPr>
        <p:spPr>
          <a:xfrm>
            <a:off x="7184776" y="1190926"/>
            <a:ext cx="4578598" cy="4076700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B7098F-520A-1F5F-41C4-58E2A7F44644}"/>
              </a:ext>
            </a:extLst>
          </p:cNvPr>
          <p:cNvGrpSpPr/>
          <p:nvPr/>
        </p:nvGrpSpPr>
        <p:grpSpPr>
          <a:xfrm>
            <a:off x="7581694" y="1536968"/>
            <a:ext cx="3877885" cy="3445948"/>
            <a:chOff x="7581694" y="1536968"/>
            <a:chExt cx="3877885" cy="34459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12178AD-F763-2A77-69FC-4D4E376141B3}"/>
                </a:ext>
              </a:extLst>
            </p:cNvPr>
            <p:cNvGrpSpPr/>
            <p:nvPr/>
          </p:nvGrpSpPr>
          <p:grpSpPr>
            <a:xfrm>
              <a:off x="8039152" y="2887228"/>
              <a:ext cx="2939588" cy="1524680"/>
              <a:chOff x="661930" y="1684259"/>
              <a:chExt cx="5959208" cy="309087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77F8259-0940-1CCE-F0F9-145138DAB1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r="32927" b="46911"/>
              <a:stretch/>
            </p:blipFill>
            <p:spPr>
              <a:xfrm>
                <a:off x="661930" y="1690692"/>
                <a:ext cx="5959208" cy="2330465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720083B-1F94-7362-0654-EC2A226742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Marker/>
                        </a14:imgEffect>
                      </a14:imgLayer>
                    </a14:imgProps>
                  </a:ext>
                </a:extLst>
              </a:blip>
              <a:srcRect t="38567" r="3024" b="24584"/>
              <a:stretch/>
            </p:blipFill>
            <p:spPr>
              <a:xfrm>
                <a:off x="661930" y="4080519"/>
                <a:ext cx="5959208" cy="694611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33A2D36-54D5-AAB4-893C-BF0969DF6E76}"/>
                  </a:ext>
                </a:extLst>
              </p:cNvPr>
              <p:cNvSpPr txBox="1"/>
              <p:nvPr/>
            </p:nvSpPr>
            <p:spPr>
              <a:xfrm>
                <a:off x="1795749" y="1684259"/>
                <a:ext cx="796813" cy="2780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>
                    <a:solidFill>
                      <a:schemeClr val="tx2"/>
                    </a:solidFill>
                    <a:latin typeface="Franklin Gothic Book" panose="020B0503020102020204" pitchFamily="34" charset="0"/>
                  </a:rPr>
                  <a:t>Map 1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0A03F1-8465-B9FC-F6A4-5E743FA34CEF}"/>
                  </a:ext>
                </a:extLst>
              </p:cNvPr>
              <p:cNvSpPr txBox="1"/>
              <p:nvPr/>
            </p:nvSpPr>
            <p:spPr>
              <a:xfrm>
                <a:off x="4713383" y="1695786"/>
                <a:ext cx="796813" cy="2780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>
                    <a:solidFill>
                      <a:schemeClr val="tx2"/>
                    </a:solidFill>
                    <a:latin typeface="Franklin Gothic Book" panose="020B0503020102020204" pitchFamily="34" charset="0"/>
                  </a:rPr>
                  <a:t>Map 2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DF66A3-FBED-0D7C-5534-B833D30C13B3}"/>
                </a:ext>
              </a:extLst>
            </p:cNvPr>
            <p:cNvSpPr txBox="1"/>
            <p:nvPr/>
          </p:nvSpPr>
          <p:spPr>
            <a:xfrm>
              <a:off x="7637883" y="4521251"/>
              <a:ext cx="37421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[Monarrez 2022, Gillani et al. 2023, </a:t>
              </a:r>
              <a:r>
                <a:rPr lang="en-US" sz="1200" dirty="0" err="1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Duchin</a:t>
              </a:r>
              <a:r>
                <a:rPr lang="en-US" sz="1200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 et al. 2023, </a:t>
              </a:r>
              <a:r>
                <a:rPr lang="en-US" sz="1200" dirty="0" err="1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Delarue</a:t>
              </a:r>
              <a:r>
                <a:rPr lang="en-US" sz="1200" dirty="0">
                  <a:solidFill>
                    <a:schemeClr val="accent2">
                      <a:lumMod val="50000"/>
                    </a:schemeClr>
                  </a:solidFill>
                  <a:latin typeface="Palatino Linotype" panose="02040502050505030304" pitchFamily="18" charset="0"/>
                </a:rPr>
                <a:t> et al. 2024+, Jeloudar et al. 2024+]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A369CDF-8A5B-421B-C9B8-E33D2F0588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10011"/>
            <a:stretch/>
          </p:blipFill>
          <p:spPr>
            <a:xfrm>
              <a:off x="7581694" y="1590374"/>
              <a:ext cx="1927251" cy="109617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E0D95BD-A8CB-60C4-33A9-7B78FD362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75443" y="1536968"/>
              <a:ext cx="1784136" cy="114958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FB11828-8B1B-0A05-C9FC-3B94583B29E8}"/>
              </a:ext>
            </a:extLst>
          </p:cNvPr>
          <p:cNvGrpSpPr/>
          <p:nvPr/>
        </p:nvGrpSpPr>
        <p:grpSpPr>
          <a:xfrm>
            <a:off x="3659206" y="2486621"/>
            <a:ext cx="763706" cy="894904"/>
            <a:chOff x="3356789" y="1823173"/>
            <a:chExt cx="1386661" cy="1624877"/>
          </a:xfrm>
        </p:grpSpPr>
        <p:sp>
          <p:nvSpPr>
            <p:cNvPr id="28" name="Circle: Hollow 27">
              <a:extLst>
                <a:ext uri="{FF2B5EF4-FFF2-40B4-BE49-F238E27FC236}">
                  <a16:creationId xmlns:a16="http://schemas.microsoft.com/office/drawing/2014/main" id="{B94FFFE7-AA4A-085B-77E1-676C1B6DF7D5}"/>
                </a:ext>
              </a:extLst>
            </p:cNvPr>
            <p:cNvSpPr/>
            <p:nvPr/>
          </p:nvSpPr>
          <p:spPr>
            <a:xfrm>
              <a:off x="3687653" y="2673639"/>
              <a:ext cx="707886" cy="707886"/>
            </a:xfrm>
            <a:prstGeom prst="donut">
              <a:avLst>
                <a:gd name="adj" fmla="val 1729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BCF98D9-B5B0-7FB1-7B3A-590F4EAD0436}"/>
                </a:ext>
              </a:extLst>
            </p:cNvPr>
            <p:cNvSpPr/>
            <p:nvPr/>
          </p:nvSpPr>
          <p:spPr>
            <a:xfrm>
              <a:off x="3908743" y="2882494"/>
              <a:ext cx="264632" cy="264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3049413-7804-5A1E-4F36-1D4A87E04E74}"/>
                </a:ext>
              </a:extLst>
            </p:cNvPr>
            <p:cNvGrpSpPr/>
            <p:nvPr/>
          </p:nvGrpSpPr>
          <p:grpSpPr>
            <a:xfrm rot="1916482">
              <a:off x="4360863" y="1823173"/>
              <a:ext cx="223324" cy="1060153"/>
              <a:chOff x="3976833" y="1430872"/>
              <a:chExt cx="261792" cy="1242767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3A4D85C3-D5C7-5211-6A5B-E414A1C12D37}"/>
                  </a:ext>
                </a:extLst>
              </p:cNvPr>
              <p:cNvSpPr/>
              <p:nvPr/>
            </p:nvSpPr>
            <p:spPr>
              <a:xfrm>
                <a:off x="4041059" y="1853414"/>
                <a:ext cx="130891" cy="82022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2E68809A-A90A-10E9-6317-7F165055F3E1}"/>
                  </a:ext>
                </a:extLst>
              </p:cNvPr>
              <p:cNvSpPr/>
              <p:nvPr/>
            </p:nvSpPr>
            <p:spPr>
              <a:xfrm>
                <a:off x="3976833" y="1430872"/>
                <a:ext cx="261792" cy="46064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D14B127-F88B-4047-3300-94140E1EE6B3}"/>
                </a:ext>
              </a:extLst>
            </p:cNvPr>
            <p:cNvSpPr/>
            <p:nvPr/>
          </p:nvSpPr>
          <p:spPr>
            <a:xfrm>
              <a:off x="3590925" y="3009900"/>
              <a:ext cx="897489" cy="438150"/>
            </a:xfrm>
            <a:prstGeom prst="rect">
              <a:avLst/>
            </a:prstGeom>
            <a:solidFill>
              <a:srgbClr val="9FB8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F3628D8B-EF9A-03F1-9434-FDA02AC6B044}"/>
                </a:ext>
              </a:extLst>
            </p:cNvPr>
            <p:cNvSpPr/>
            <p:nvPr/>
          </p:nvSpPr>
          <p:spPr>
            <a:xfrm>
              <a:off x="3555784" y="3071526"/>
              <a:ext cx="967934" cy="1287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278ECE91-C088-EBB9-4ADD-4FD653BBE6BE}"/>
                </a:ext>
              </a:extLst>
            </p:cNvPr>
            <p:cNvSpPr/>
            <p:nvPr/>
          </p:nvSpPr>
          <p:spPr>
            <a:xfrm>
              <a:off x="3356789" y="3169447"/>
              <a:ext cx="1386661" cy="155527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301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A49CCC-57D8-A340-2406-E45F43B9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13F7A1-192D-ED21-2C2B-9E50B5B8C3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11"/>
          <a:stretch/>
        </p:blipFill>
        <p:spPr>
          <a:xfrm>
            <a:off x="670816" y="686550"/>
            <a:ext cx="10850367" cy="6171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F22BBD-A6E0-BB4C-3BA2-57CDA2B25F61}"/>
              </a:ext>
            </a:extLst>
          </p:cNvPr>
          <p:cNvSpPr txBox="1"/>
          <p:nvPr/>
        </p:nvSpPr>
        <p:spPr>
          <a:xfrm>
            <a:off x="283318" y="213868"/>
            <a:ext cx="7732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Interactive Maps: Neighborhood School Zoning </a:t>
            </a:r>
            <a:r>
              <a:rPr lang="en-US" dirty="0"/>
              <a:t>[Monarrez 2022]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701E5D-9C18-C174-290B-BA15DD9E0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26" r="34081" b="89989"/>
          <a:stretch/>
        </p:blipFill>
        <p:spPr>
          <a:xfrm>
            <a:off x="7963965" y="0"/>
            <a:ext cx="3460527" cy="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63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C407C6-E17C-A53D-C5B0-817A7C944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311789-D6D7-958A-87BF-71F0AA23BF59}"/>
              </a:ext>
            </a:extLst>
          </p:cNvPr>
          <p:cNvSpPr txBox="1"/>
          <p:nvPr/>
        </p:nvSpPr>
        <p:spPr>
          <a:xfrm>
            <a:off x="283318" y="213868"/>
            <a:ext cx="6822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Interactive Maps: Political Redistricting </a:t>
            </a:r>
            <a:r>
              <a:rPr lang="en-US" dirty="0"/>
              <a:t>[</a:t>
            </a:r>
            <a:r>
              <a:rPr lang="en-US" dirty="0" err="1"/>
              <a:t>Duchin</a:t>
            </a:r>
            <a:r>
              <a:rPr lang="en-US" dirty="0"/>
              <a:t> et al. 2023]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36DCDEA-1FB4-71BF-A031-676F87E7F3F6}"/>
              </a:ext>
            </a:extLst>
          </p:cNvPr>
          <p:cNvGrpSpPr/>
          <p:nvPr/>
        </p:nvGrpSpPr>
        <p:grpSpPr>
          <a:xfrm>
            <a:off x="673645" y="675533"/>
            <a:ext cx="11074984" cy="5571031"/>
            <a:chOff x="671425" y="909286"/>
            <a:chExt cx="10018179" cy="503942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59CF16-32D0-0C2F-A06F-F6F702C31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8488" y="909286"/>
              <a:ext cx="7821116" cy="503942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3832BB7-4EA4-6E08-4A9C-860948483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1425" y="1128909"/>
              <a:ext cx="2057687" cy="376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8718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79559A-1867-3FF3-8B88-BE4AD5B4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BB37-5090-4960-9126-5CB582AE2762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006E5-BFFE-6EE6-9E3F-089FC14D98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83" t="-608" r="506" b="-754"/>
          <a:stretch/>
        </p:blipFill>
        <p:spPr>
          <a:xfrm>
            <a:off x="163417" y="694064"/>
            <a:ext cx="9233971" cy="3145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C158A6-C9A9-1F1F-DEF2-96050EEB44F4}"/>
              </a:ext>
            </a:extLst>
          </p:cNvPr>
          <p:cNvSpPr txBox="1"/>
          <p:nvPr/>
        </p:nvSpPr>
        <p:spPr>
          <a:xfrm>
            <a:off x="163417" y="135890"/>
            <a:ext cx="7371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Interactive Spreadsheets </a:t>
            </a:r>
            <a:r>
              <a:rPr lang="en-US" dirty="0"/>
              <a:t>[</a:t>
            </a:r>
            <a:r>
              <a:rPr lang="en-US" dirty="0" err="1"/>
              <a:t>Delarue</a:t>
            </a:r>
            <a:r>
              <a:rPr lang="en-US" dirty="0"/>
              <a:t> et al. 2024+, Jeloudar et al. 2024+]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EB214-21C7-469B-2B3C-A01AAFC3DE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389" b="20520"/>
          <a:stretch/>
        </p:blipFill>
        <p:spPr>
          <a:xfrm>
            <a:off x="4537412" y="2637861"/>
            <a:ext cx="7283687" cy="343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7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1A1C7E-E01A-4232-A5FC-93E8D7B667E5}"/>
              </a:ext>
            </a:extLst>
          </p:cNvPr>
          <p:cNvSpPr txBox="1"/>
          <p:nvPr/>
        </p:nvSpPr>
        <p:spPr>
          <a:xfrm>
            <a:off x="645341" y="589936"/>
            <a:ext cx="3661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DE4DDE-7872-8E39-8230-F40B298DBEF5}"/>
              </a:ext>
            </a:extLst>
          </p:cNvPr>
          <p:cNvGrpSpPr/>
          <p:nvPr/>
        </p:nvGrpSpPr>
        <p:grpSpPr>
          <a:xfrm>
            <a:off x="7521405" y="2215492"/>
            <a:ext cx="1560042" cy="2091980"/>
            <a:chOff x="1026662" y="2711243"/>
            <a:chExt cx="1560042" cy="2091980"/>
          </a:xfrm>
        </p:grpSpPr>
        <p:pic>
          <p:nvPicPr>
            <p:cNvPr id="5" name="Graphic 4" descr="Alterations &amp; Tailoring with solid fill">
              <a:extLst>
                <a:ext uri="{FF2B5EF4-FFF2-40B4-BE49-F238E27FC236}">
                  <a16:creationId xmlns:a16="http://schemas.microsoft.com/office/drawing/2014/main" id="{DB0D270C-B6E8-9027-BC3D-25E967124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3839" y="2711243"/>
              <a:ext cx="1371600" cy="13716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46CEBF-E87A-8CC9-1275-171E1798E630}"/>
                </a:ext>
              </a:extLst>
            </p:cNvPr>
            <p:cNvSpPr txBox="1"/>
            <p:nvPr/>
          </p:nvSpPr>
          <p:spPr>
            <a:xfrm>
              <a:off x="1026662" y="3972226"/>
              <a:ext cx="15600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Goals and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Measures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E95E85-AAA8-F36D-64C1-1D8F69CE1263}"/>
              </a:ext>
            </a:extLst>
          </p:cNvPr>
          <p:cNvGrpSpPr/>
          <p:nvPr/>
        </p:nvGrpSpPr>
        <p:grpSpPr>
          <a:xfrm>
            <a:off x="5282036" y="2215944"/>
            <a:ext cx="1634935" cy="2091528"/>
            <a:chOff x="7494099" y="2711243"/>
            <a:chExt cx="1634935" cy="2091528"/>
          </a:xfrm>
        </p:grpSpPr>
        <p:pic>
          <p:nvPicPr>
            <p:cNvPr id="11" name="Graphic 10" descr="Internet with solid fill">
              <a:extLst>
                <a:ext uri="{FF2B5EF4-FFF2-40B4-BE49-F238E27FC236}">
                  <a16:creationId xmlns:a16="http://schemas.microsoft.com/office/drawing/2014/main" id="{FEB0BCE6-2DF6-4FD6-167F-DA98CB382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38051" y="2711243"/>
              <a:ext cx="1371600" cy="1371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D26399-6E60-508B-4228-3BC2BAFBD8A4}"/>
                </a:ext>
              </a:extLst>
            </p:cNvPr>
            <p:cNvSpPr txBox="1"/>
            <p:nvPr/>
          </p:nvSpPr>
          <p:spPr>
            <a:xfrm>
              <a:off x="7494099" y="3971774"/>
              <a:ext cx="16349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Interactive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Tools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B22A63-FD95-258A-54F4-81D2AD8A8A93}"/>
              </a:ext>
            </a:extLst>
          </p:cNvPr>
          <p:cNvSpPr txBox="1"/>
          <p:nvPr/>
        </p:nvSpPr>
        <p:spPr>
          <a:xfrm>
            <a:off x="711679" y="3476926"/>
            <a:ext cx="2190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Computation</a:t>
            </a:r>
            <a:b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and Prediction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E9B2D-53F1-3632-A0F2-191E52571DC2}"/>
              </a:ext>
            </a:extLst>
          </p:cNvPr>
          <p:cNvSpPr txBox="1"/>
          <p:nvPr/>
        </p:nvSpPr>
        <p:spPr>
          <a:xfrm>
            <a:off x="3043318" y="3476475"/>
            <a:ext cx="1995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Additional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Policy Levers</a:t>
            </a:r>
          </a:p>
        </p:txBody>
      </p:sp>
      <p:pic>
        <p:nvPicPr>
          <p:cNvPr id="13" name="Graphic 12" descr="Illustrator with solid fill">
            <a:extLst>
              <a:ext uri="{FF2B5EF4-FFF2-40B4-BE49-F238E27FC236}">
                <a16:creationId xmlns:a16="http://schemas.microsoft.com/office/drawing/2014/main" id="{10E6F46A-E0DC-2945-8BC1-CFF5260DE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9216" y="2252489"/>
            <a:ext cx="1166929" cy="116692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58566B2-A663-95DD-8AC7-838170A960E5}"/>
              </a:ext>
            </a:extLst>
          </p:cNvPr>
          <p:cNvGrpSpPr/>
          <p:nvPr/>
        </p:nvGrpSpPr>
        <p:grpSpPr>
          <a:xfrm>
            <a:off x="3659206" y="2486621"/>
            <a:ext cx="763706" cy="894904"/>
            <a:chOff x="3356789" y="1823173"/>
            <a:chExt cx="1386661" cy="1624877"/>
          </a:xfrm>
        </p:grpSpPr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87F39895-80CE-6BFF-337B-1F01EFCFF0F0}"/>
                </a:ext>
              </a:extLst>
            </p:cNvPr>
            <p:cNvSpPr/>
            <p:nvPr/>
          </p:nvSpPr>
          <p:spPr>
            <a:xfrm>
              <a:off x="3687653" y="2673639"/>
              <a:ext cx="707886" cy="707886"/>
            </a:xfrm>
            <a:prstGeom prst="donut">
              <a:avLst>
                <a:gd name="adj" fmla="val 1729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2D837A7-2B03-06E0-A5CC-BB0401E0016E}"/>
                </a:ext>
              </a:extLst>
            </p:cNvPr>
            <p:cNvSpPr/>
            <p:nvPr/>
          </p:nvSpPr>
          <p:spPr>
            <a:xfrm>
              <a:off x="3908743" y="2882494"/>
              <a:ext cx="264632" cy="264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1D52FBC-4657-C267-5C3D-3F5F0AFA1312}"/>
                </a:ext>
              </a:extLst>
            </p:cNvPr>
            <p:cNvGrpSpPr/>
            <p:nvPr/>
          </p:nvGrpSpPr>
          <p:grpSpPr>
            <a:xfrm rot="1916482">
              <a:off x="4360863" y="1823173"/>
              <a:ext cx="223324" cy="1060153"/>
              <a:chOff x="3976833" y="1430872"/>
              <a:chExt cx="261792" cy="1242767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5E0B26F8-EBA3-7911-0973-655F8411EC9A}"/>
                  </a:ext>
                </a:extLst>
              </p:cNvPr>
              <p:cNvSpPr/>
              <p:nvPr/>
            </p:nvSpPr>
            <p:spPr>
              <a:xfrm>
                <a:off x="4041059" y="1853414"/>
                <a:ext cx="130891" cy="82022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FA9734D2-2211-0F79-80C9-B893E9F7429C}"/>
                  </a:ext>
                </a:extLst>
              </p:cNvPr>
              <p:cNvSpPr/>
              <p:nvPr/>
            </p:nvSpPr>
            <p:spPr>
              <a:xfrm>
                <a:off x="3976833" y="1430872"/>
                <a:ext cx="261792" cy="46064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5774386-FE11-68CE-CDD5-6B60CFB1B44B}"/>
                </a:ext>
              </a:extLst>
            </p:cNvPr>
            <p:cNvSpPr/>
            <p:nvPr/>
          </p:nvSpPr>
          <p:spPr>
            <a:xfrm>
              <a:off x="3590925" y="3009900"/>
              <a:ext cx="897489" cy="438150"/>
            </a:xfrm>
            <a:prstGeom prst="rect">
              <a:avLst/>
            </a:prstGeom>
            <a:solidFill>
              <a:srgbClr val="9FB8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748EC2E-0CCD-9CF3-F0DE-3DC061B0D831}"/>
                </a:ext>
              </a:extLst>
            </p:cNvPr>
            <p:cNvSpPr/>
            <p:nvPr/>
          </p:nvSpPr>
          <p:spPr>
            <a:xfrm>
              <a:off x="3555784" y="3071526"/>
              <a:ext cx="967934" cy="1287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Top Corners Rounded 14">
              <a:extLst>
                <a:ext uri="{FF2B5EF4-FFF2-40B4-BE49-F238E27FC236}">
                  <a16:creationId xmlns:a16="http://schemas.microsoft.com/office/drawing/2014/main" id="{E99082D8-8F48-7FB6-A963-735BC9A44CFB}"/>
                </a:ext>
              </a:extLst>
            </p:cNvPr>
            <p:cNvSpPr/>
            <p:nvPr/>
          </p:nvSpPr>
          <p:spPr>
            <a:xfrm>
              <a:off x="3356789" y="3169447"/>
              <a:ext cx="1386661" cy="155527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02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1A1C7E-E01A-4232-A5FC-93E8D7B667E5}"/>
              </a:ext>
            </a:extLst>
          </p:cNvPr>
          <p:cNvSpPr txBox="1"/>
          <p:nvPr/>
        </p:nvSpPr>
        <p:spPr>
          <a:xfrm>
            <a:off x="645341" y="589936"/>
            <a:ext cx="3661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DE4DDE-7872-8E39-8230-F40B298DBEF5}"/>
              </a:ext>
            </a:extLst>
          </p:cNvPr>
          <p:cNvGrpSpPr/>
          <p:nvPr/>
        </p:nvGrpSpPr>
        <p:grpSpPr>
          <a:xfrm>
            <a:off x="7521405" y="2215492"/>
            <a:ext cx="1560042" cy="2091980"/>
            <a:chOff x="1026662" y="2711243"/>
            <a:chExt cx="1560042" cy="2091980"/>
          </a:xfrm>
        </p:grpSpPr>
        <p:pic>
          <p:nvPicPr>
            <p:cNvPr id="5" name="Graphic 4" descr="Alterations &amp; Tailoring with solid fill">
              <a:extLst>
                <a:ext uri="{FF2B5EF4-FFF2-40B4-BE49-F238E27FC236}">
                  <a16:creationId xmlns:a16="http://schemas.microsoft.com/office/drawing/2014/main" id="{DB0D270C-B6E8-9027-BC3D-25E967124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3839" y="2711243"/>
              <a:ext cx="1371600" cy="13716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46CEBF-E87A-8CC9-1275-171E1798E630}"/>
                </a:ext>
              </a:extLst>
            </p:cNvPr>
            <p:cNvSpPr txBox="1"/>
            <p:nvPr/>
          </p:nvSpPr>
          <p:spPr>
            <a:xfrm>
              <a:off x="1026662" y="3972226"/>
              <a:ext cx="15600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Goals and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Measures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E95E85-AAA8-F36D-64C1-1D8F69CE1263}"/>
              </a:ext>
            </a:extLst>
          </p:cNvPr>
          <p:cNvGrpSpPr/>
          <p:nvPr/>
        </p:nvGrpSpPr>
        <p:grpSpPr>
          <a:xfrm>
            <a:off x="5282036" y="2215944"/>
            <a:ext cx="1634935" cy="2091528"/>
            <a:chOff x="7494099" y="2711243"/>
            <a:chExt cx="1634935" cy="2091528"/>
          </a:xfrm>
        </p:grpSpPr>
        <p:pic>
          <p:nvPicPr>
            <p:cNvPr id="11" name="Graphic 10" descr="Internet with solid fill">
              <a:extLst>
                <a:ext uri="{FF2B5EF4-FFF2-40B4-BE49-F238E27FC236}">
                  <a16:creationId xmlns:a16="http://schemas.microsoft.com/office/drawing/2014/main" id="{FEB0BCE6-2DF6-4FD6-167F-DA98CB382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38051" y="2711243"/>
              <a:ext cx="1371600" cy="1371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D26399-6E60-508B-4228-3BC2BAFBD8A4}"/>
                </a:ext>
              </a:extLst>
            </p:cNvPr>
            <p:cNvSpPr txBox="1"/>
            <p:nvPr/>
          </p:nvSpPr>
          <p:spPr>
            <a:xfrm>
              <a:off x="7494099" y="3971774"/>
              <a:ext cx="16349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Interactive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Tools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B22A63-FD95-258A-54F4-81D2AD8A8A93}"/>
              </a:ext>
            </a:extLst>
          </p:cNvPr>
          <p:cNvSpPr txBox="1"/>
          <p:nvPr/>
        </p:nvSpPr>
        <p:spPr>
          <a:xfrm>
            <a:off x="711679" y="3476926"/>
            <a:ext cx="2190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Computation</a:t>
            </a:r>
            <a:b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and Prediction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E9B2D-53F1-3632-A0F2-191E52571DC2}"/>
              </a:ext>
            </a:extLst>
          </p:cNvPr>
          <p:cNvSpPr txBox="1"/>
          <p:nvPr/>
        </p:nvSpPr>
        <p:spPr>
          <a:xfrm>
            <a:off x="3043318" y="3476475"/>
            <a:ext cx="1995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Additional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Policy Levers</a:t>
            </a:r>
          </a:p>
        </p:txBody>
      </p:sp>
      <p:pic>
        <p:nvPicPr>
          <p:cNvPr id="13" name="Graphic 12" descr="Illustrator with solid fill">
            <a:extLst>
              <a:ext uri="{FF2B5EF4-FFF2-40B4-BE49-F238E27FC236}">
                <a16:creationId xmlns:a16="http://schemas.microsoft.com/office/drawing/2014/main" id="{10E6F46A-E0DC-2945-8BC1-CFF5260DE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9216" y="2252489"/>
            <a:ext cx="1166929" cy="116692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E18512-B8A4-D026-F5DD-218F39ECCA38}"/>
              </a:ext>
            </a:extLst>
          </p:cNvPr>
          <p:cNvGrpSpPr/>
          <p:nvPr/>
        </p:nvGrpSpPr>
        <p:grpSpPr>
          <a:xfrm>
            <a:off x="9634195" y="2246797"/>
            <a:ext cx="1273104" cy="2060675"/>
            <a:chOff x="9634195" y="2246797"/>
            <a:chExt cx="1273104" cy="20606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763BD7-5C99-60BB-AD02-8B42995C1728}"/>
                </a:ext>
              </a:extLst>
            </p:cNvPr>
            <p:cNvSpPr txBox="1"/>
            <p:nvPr/>
          </p:nvSpPr>
          <p:spPr>
            <a:xfrm>
              <a:off x="9634195" y="3476475"/>
              <a:ext cx="12731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Broader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Effects</a:t>
              </a:r>
            </a:p>
          </p:txBody>
        </p:sp>
        <p:pic>
          <p:nvPicPr>
            <p:cNvPr id="7" name="Graphic 6" descr="Puzzle pieces with solid fill">
              <a:extLst>
                <a:ext uri="{FF2B5EF4-FFF2-40B4-BE49-F238E27FC236}">
                  <a16:creationId xmlns:a16="http://schemas.microsoft.com/office/drawing/2014/main" id="{BBF5D625-3B78-AFDD-7993-FD55A7DCE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679646" y="2246797"/>
              <a:ext cx="1182203" cy="118220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A221E6-D3BD-918D-B8E7-7209C09A8C96}"/>
              </a:ext>
            </a:extLst>
          </p:cNvPr>
          <p:cNvGrpSpPr/>
          <p:nvPr/>
        </p:nvGrpSpPr>
        <p:grpSpPr>
          <a:xfrm>
            <a:off x="3659206" y="2486621"/>
            <a:ext cx="763706" cy="894904"/>
            <a:chOff x="3356789" y="1823173"/>
            <a:chExt cx="1386661" cy="1624877"/>
          </a:xfrm>
        </p:grpSpPr>
        <p:sp>
          <p:nvSpPr>
            <p:cNvPr id="17" name="Circle: Hollow 16">
              <a:extLst>
                <a:ext uri="{FF2B5EF4-FFF2-40B4-BE49-F238E27FC236}">
                  <a16:creationId xmlns:a16="http://schemas.microsoft.com/office/drawing/2014/main" id="{B7AAB964-E406-1066-B2F4-59C296F730C0}"/>
                </a:ext>
              </a:extLst>
            </p:cNvPr>
            <p:cNvSpPr/>
            <p:nvPr/>
          </p:nvSpPr>
          <p:spPr>
            <a:xfrm>
              <a:off x="3687653" y="2673639"/>
              <a:ext cx="707886" cy="707886"/>
            </a:xfrm>
            <a:prstGeom prst="donut">
              <a:avLst>
                <a:gd name="adj" fmla="val 1729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5E66C7A-A69D-8D07-68EE-D5683E173884}"/>
                </a:ext>
              </a:extLst>
            </p:cNvPr>
            <p:cNvSpPr/>
            <p:nvPr/>
          </p:nvSpPr>
          <p:spPr>
            <a:xfrm>
              <a:off x="3908743" y="2882494"/>
              <a:ext cx="264632" cy="264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10AB473-C676-A35D-8A9A-0CED8FB8D4AB}"/>
                </a:ext>
              </a:extLst>
            </p:cNvPr>
            <p:cNvGrpSpPr/>
            <p:nvPr/>
          </p:nvGrpSpPr>
          <p:grpSpPr>
            <a:xfrm rot="1916482">
              <a:off x="4360863" y="1823173"/>
              <a:ext cx="223324" cy="1060153"/>
              <a:chOff x="3976833" y="1430872"/>
              <a:chExt cx="261792" cy="1242767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4316E4E1-E8E3-F8A2-8496-6CA77CE6D798}"/>
                  </a:ext>
                </a:extLst>
              </p:cNvPr>
              <p:cNvSpPr/>
              <p:nvPr/>
            </p:nvSpPr>
            <p:spPr>
              <a:xfrm>
                <a:off x="4041059" y="1853414"/>
                <a:ext cx="130891" cy="82022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C234B497-1C3C-69BC-5DBC-0927D341BDC8}"/>
                  </a:ext>
                </a:extLst>
              </p:cNvPr>
              <p:cNvSpPr/>
              <p:nvPr/>
            </p:nvSpPr>
            <p:spPr>
              <a:xfrm>
                <a:off x="3976833" y="1430872"/>
                <a:ext cx="261792" cy="46064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126AB88-F189-A5DE-F9CF-2A0375F301A0}"/>
                </a:ext>
              </a:extLst>
            </p:cNvPr>
            <p:cNvSpPr/>
            <p:nvPr/>
          </p:nvSpPr>
          <p:spPr>
            <a:xfrm>
              <a:off x="3590925" y="3009900"/>
              <a:ext cx="897489" cy="438150"/>
            </a:xfrm>
            <a:prstGeom prst="rect">
              <a:avLst/>
            </a:prstGeom>
            <a:solidFill>
              <a:srgbClr val="9FB8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712FD71-D95B-E56B-E1E3-0325B086C7FB}"/>
                </a:ext>
              </a:extLst>
            </p:cNvPr>
            <p:cNvSpPr/>
            <p:nvPr/>
          </p:nvSpPr>
          <p:spPr>
            <a:xfrm>
              <a:off x="3555784" y="3071526"/>
              <a:ext cx="967934" cy="1287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: Top Corners Rounded 24">
              <a:extLst>
                <a:ext uri="{FF2B5EF4-FFF2-40B4-BE49-F238E27FC236}">
                  <a16:creationId xmlns:a16="http://schemas.microsoft.com/office/drawing/2014/main" id="{9D93957B-2B5D-7628-3240-DAAE5CE4F592}"/>
                </a:ext>
              </a:extLst>
            </p:cNvPr>
            <p:cNvSpPr/>
            <p:nvPr/>
          </p:nvSpPr>
          <p:spPr>
            <a:xfrm>
              <a:off x="3356789" y="3169447"/>
              <a:ext cx="1386661" cy="155527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470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AF157CE-2B4F-4C8F-9D4D-44736F1EBF4D}"/>
              </a:ext>
            </a:extLst>
          </p:cNvPr>
          <p:cNvGrpSpPr/>
          <p:nvPr/>
        </p:nvGrpSpPr>
        <p:grpSpPr>
          <a:xfrm>
            <a:off x="0" y="4985365"/>
            <a:ext cx="12239141" cy="1677357"/>
            <a:chOff x="171111" y="5264726"/>
            <a:chExt cx="9898719" cy="141178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28E910-7517-4DCB-9C1C-82F6610AEC16}"/>
                </a:ext>
              </a:extLst>
            </p:cNvPr>
            <p:cNvSpPr/>
            <p:nvPr/>
          </p:nvSpPr>
          <p:spPr>
            <a:xfrm>
              <a:off x="171111" y="5264726"/>
              <a:ext cx="9898719" cy="141178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1D27AE3-D049-4DBE-ABA6-C36053A0EB3E}"/>
                </a:ext>
              </a:extLst>
            </p:cNvPr>
            <p:cNvSpPr txBox="1"/>
            <p:nvPr/>
          </p:nvSpPr>
          <p:spPr>
            <a:xfrm>
              <a:off x="302174" y="5322665"/>
              <a:ext cx="9616667" cy="1264588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 defTabSz="9144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3600" dirty="0">
                  <a:solidFill>
                    <a:schemeClr val="bg1"/>
                  </a:solidFill>
                  <a:latin typeface="Bodoni MT" panose="02070603080606020203" pitchFamily="18" charset="0"/>
                </a:rPr>
                <a:t>Thank you!</a:t>
              </a:r>
            </a:p>
            <a:p>
              <a:pPr algn="ctr" defTabSz="9144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2800" dirty="0">
                  <a:solidFill>
                    <a:schemeClr val="bg1"/>
                  </a:solidFill>
                  <a:latin typeface="Bodoni MT" panose="02070603080606020203" pitchFamily="18" charset="0"/>
                  <a:ea typeface="+mj-ea"/>
                  <a:cs typeface="+mj-cs"/>
                </a:rPr>
                <a:t>ilo@stanford.edu</a:t>
              </a:r>
            </a:p>
          </p:txBody>
        </p:sp>
      </p:grpSp>
      <p:pic>
        <p:nvPicPr>
          <p:cNvPr id="14" name="Picture 2" descr="Group of school kids reading for education">
            <a:extLst>
              <a:ext uri="{FF2B5EF4-FFF2-40B4-BE49-F238E27FC236}">
                <a16:creationId xmlns:a16="http://schemas.microsoft.com/office/drawing/2014/main" id="{96D2560C-33CC-4114-8D6D-A98E95AB1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" t="12694" r="1145" b="31834"/>
          <a:stretch/>
        </p:blipFill>
        <p:spPr bwMode="auto">
          <a:xfrm>
            <a:off x="0" y="239052"/>
            <a:ext cx="12192000" cy="46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oup of school kids reading for education">
            <a:extLst>
              <a:ext uri="{FF2B5EF4-FFF2-40B4-BE49-F238E27FC236}">
                <a16:creationId xmlns:a16="http://schemas.microsoft.com/office/drawing/2014/main" id="{44C89AE9-7031-46BB-ACB0-EBEA93EEA8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000" b="75357" l="5000" r="94524">
                        <a14:foregroundMark x1="11905" y1="64643" x2="16190" y2="30000"/>
                        <a14:foregroundMark x1="12857" y1="33929" x2="16429" y2="27143"/>
                        <a14:foregroundMark x1="16429" y1="27143" x2="17381" y2="27143"/>
                        <a14:foregroundMark x1="19762" y1="40357" x2="19524" y2="33929"/>
                        <a14:foregroundMark x1="6190" y1="51786" x2="5714" y2="42500"/>
                        <a14:foregroundMark x1="18810" y1="67857" x2="8571" y2="68214"/>
                        <a14:foregroundMark x1="33333" y1="61429" x2="29048" y2="18929"/>
                        <a14:foregroundMark x1="29048" y1="18929" x2="29048" y2="18929"/>
                        <a14:foregroundMark x1="37857" y1="34286" x2="32619" y2="18571"/>
                        <a14:foregroundMark x1="25000" y1="36071" x2="28333" y2="25357"/>
                        <a14:foregroundMark x1="51429" y1="22143" x2="47619" y2="20714"/>
                        <a14:foregroundMark x1="52857" y1="39286" x2="51429" y2="38214"/>
                        <a14:foregroundMark x1="54286" y1="65000" x2="45952" y2="63929"/>
                        <a14:foregroundMark x1="45952" y1="63929" x2="42143" y2="59286"/>
                        <a14:foregroundMark x1="60238" y1="66786" x2="67381" y2="67143"/>
                        <a14:foregroundMark x1="67381" y1="67143" x2="69762" y2="65714"/>
                        <a14:foregroundMark x1="81190" y1="66786" x2="86190" y2="27500"/>
                        <a14:foregroundMark x1="89286" y1="70357" x2="90952" y2="36071"/>
                        <a14:foregroundMark x1="94524" y1="66429" x2="91429" y2="50714"/>
                        <a14:foregroundMark x1="64048" y1="37857" x2="64762" y2="26429"/>
                        <a14:foregroundMark x1="70714" y1="62857" x2="70714" y2="50714"/>
                        <a14:foregroundMark x1="33095" y1="66429" x2="30476" y2="64643"/>
                        <a14:foregroundMark x1="35714" y1="72500" x2="34524" y2="65357"/>
                        <a14:foregroundMark x1="28571" y1="75357" x2="25238" y2="57143"/>
                        <a14:foregroundMark x1="46667" y1="41071" x2="46667" y2="36786"/>
                        <a14:foregroundMark x1="45714" y1="40714" x2="46190" y2="36429"/>
                        <a14:foregroundMark x1="61190" y1="31429" x2="60952" y2="28929"/>
                        <a14:foregroundMark x1="67857" y1="31071" x2="68095" y2="29286"/>
                        <a14:foregroundMark x1="80238" y1="52857" x2="80714" y2="44286"/>
                        <a14:foregroundMark x1="43810" y1="68571" x2="43810" y2="67143"/>
                        <a14:backgroundMark x1="56905" y1="67143" x2="56905" y2="65357"/>
                        <a14:backgroundMark x1="40714" y1="44643" x2="40714" y2="46786"/>
                        <a14:backgroundMark x1="91905" y1="29286" x2="91429" y2="27857"/>
                        <a14:backgroundMark x1="24048" y1="34286" x2="25476" y2="29286"/>
                        <a14:backgroundMark x1="25238" y1="58929" x2="24762" y2="57500"/>
                        <a14:backgroundMark x1="56905" y1="41786" x2="56190" y2="39643"/>
                      </a14:backgroundRemoval>
                    </a14:imgEffect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1" t="12694" r="1251" b="31834"/>
          <a:stretch/>
        </p:blipFill>
        <p:spPr bwMode="auto">
          <a:xfrm>
            <a:off x="0" y="239052"/>
            <a:ext cx="12192000" cy="46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Group of school kids reading for education">
            <a:extLst>
              <a:ext uri="{FF2B5EF4-FFF2-40B4-BE49-F238E27FC236}">
                <a16:creationId xmlns:a16="http://schemas.microsoft.com/office/drawing/2014/main" id="{B01147DB-E06E-4E9F-A8F4-476263967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000" b="75357" l="5000" r="94524">
                        <a14:foregroundMark x1="11905" y1="64643" x2="16190" y2="30000"/>
                        <a14:foregroundMark x1="12857" y1="33929" x2="16429" y2="27143"/>
                        <a14:foregroundMark x1="16429" y1="27143" x2="17381" y2="27143"/>
                        <a14:foregroundMark x1="19762" y1="40357" x2="19524" y2="33929"/>
                        <a14:foregroundMark x1="6190" y1="51786" x2="5714" y2="42500"/>
                        <a14:foregroundMark x1="18810" y1="67857" x2="8571" y2="68214"/>
                        <a14:foregroundMark x1="33333" y1="61429" x2="29048" y2="18929"/>
                        <a14:foregroundMark x1="29048" y1="18929" x2="29048" y2="18929"/>
                        <a14:foregroundMark x1="37857" y1="34286" x2="32619" y2="18571"/>
                        <a14:foregroundMark x1="25000" y1="36071" x2="28333" y2="25357"/>
                        <a14:foregroundMark x1="51429" y1="22143" x2="47619" y2="20714"/>
                        <a14:foregroundMark x1="52857" y1="39286" x2="51429" y2="38214"/>
                        <a14:foregroundMark x1="54286" y1="65000" x2="45952" y2="63929"/>
                        <a14:foregroundMark x1="45952" y1="63929" x2="42143" y2="59286"/>
                        <a14:foregroundMark x1="60238" y1="66786" x2="67381" y2="67143"/>
                        <a14:foregroundMark x1="67381" y1="67143" x2="69762" y2="65714"/>
                        <a14:foregroundMark x1="81190" y1="66786" x2="86190" y2="27500"/>
                        <a14:foregroundMark x1="89286" y1="70357" x2="90952" y2="36071"/>
                        <a14:foregroundMark x1="94524" y1="66429" x2="91429" y2="50714"/>
                        <a14:foregroundMark x1="64048" y1="37857" x2="64762" y2="26429"/>
                        <a14:foregroundMark x1="70714" y1="62857" x2="70714" y2="50714"/>
                        <a14:foregroundMark x1="33095" y1="66429" x2="30476" y2="64643"/>
                        <a14:foregroundMark x1="35714" y1="72500" x2="34524" y2="65357"/>
                        <a14:foregroundMark x1="28571" y1="75357" x2="25238" y2="57143"/>
                        <a14:foregroundMark x1="46667" y1="41071" x2="46667" y2="36786"/>
                        <a14:foregroundMark x1="45714" y1="40714" x2="46190" y2="36429"/>
                        <a14:foregroundMark x1="61190" y1="31429" x2="60952" y2="28929"/>
                        <a14:foregroundMark x1="67857" y1="31071" x2="68095" y2="29286"/>
                        <a14:foregroundMark x1="80238" y1="52857" x2="80714" y2="44286"/>
                        <a14:foregroundMark x1="43810" y1="68571" x2="43810" y2="67143"/>
                        <a14:backgroundMark x1="56905" y1="67143" x2="56905" y2="65357"/>
                        <a14:backgroundMark x1="40714" y1="44643" x2="40714" y2="46786"/>
                        <a14:backgroundMark x1="91905" y1="29286" x2="91429" y2="27857"/>
                        <a14:backgroundMark x1="24048" y1="34286" x2="25476" y2="29286"/>
                        <a14:backgroundMark x1="25238" y1="58929" x2="24762" y2="57500"/>
                        <a14:backgroundMark x1="56905" y1="41786" x2="56190" y2="3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7" t="12694" r="1355" b="31834"/>
          <a:stretch/>
        </p:blipFill>
        <p:spPr bwMode="auto">
          <a:xfrm>
            <a:off x="0" y="239052"/>
            <a:ext cx="12192000" cy="46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323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mary_presentation-09-28" id="{60D1EB6A-E9E7-D44D-B070-C4F6C03C7B61}" vid="{58B29F37-E1D8-224B-9AF8-11304FBAC1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26600</TotalTime>
  <Words>594</Words>
  <Application>Microsoft Office PowerPoint</Application>
  <PresentationFormat>Widescreen</PresentationFormat>
  <Paragraphs>124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Aptos</vt:lpstr>
      <vt:lpstr>Arial</vt:lpstr>
      <vt:lpstr>Bodoni MT</vt:lpstr>
      <vt:lpstr>Bookman Old Style</vt:lpstr>
      <vt:lpstr>Calibri</vt:lpstr>
      <vt:lpstr>Franklin Gothic Book</vt:lpstr>
      <vt:lpstr>Gill Sans MT</vt:lpstr>
      <vt:lpstr>Palatino Linotype</vt:lpstr>
      <vt:lpstr>Wingdings</vt:lpstr>
      <vt:lpstr>Wingdings 3</vt:lpstr>
      <vt:lpstr>Origin</vt:lpstr>
      <vt:lpstr>PowerPoint Presentation</vt:lpstr>
      <vt:lpstr>Schools are resegregating</vt:lpstr>
      <vt:lpstr>Student assignment matters!</vt:lpstr>
      <vt:lpstr>Student assignment matters! But faces challenges…</vt:lpstr>
      <vt:lpstr>A data science approach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Stanford-SFUSD Student Assignment Overview 4/6 </dc:title>
  <dc:creator>Kaleigh Mentzer</dc:creator>
  <cp:lastModifiedBy>Irene Lo</cp:lastModifiedBy>
  <cp:revision>135</cp:revision>
  <dcterms:created xsi:type="dcterms:W3CDTF">2021-04-05T15:05:41Z</dcterms:created>
  <dcterms:modified xsi:type="dcterms:W3CDTF">2024-05-03T07:37:23Z</dcterms:modified>
</cp:coreProperties>
</file>