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webp" ContentType="image/webp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5"/>
  </p:notesMasterIdLst>
  <p:handoutMasterIdLst>
    <p:handoutMasterId r:id="rId16"/>
  </p:handoutMasterIdLst>
  <p:sldIdLst>
    <p:sldId id="322" r:id="rId2"/>
    <p:sldId id="330" r:id="rId3"/>
    <p:sldId id="345" r:id="rId4"/>
    <p:sldId id="348" r:id="rId5"/>
    <p:sldId id="347" r:id="rId6"/>
    <p:sldId id="338" r:id="rId7"/>
    <p:sldId id="257" r:id="rId8"/>
    <p:sldId id="340" r:id="rId9"/>
    <p:sldId id="334" r:id="rId10"/>
    <p:sldId id="268" r:id="rId11"/>
    <p:sldId id="267" r:id="rId12"/>
    <p:sldId id="323" r:id="rId13"/>
    <p:sldId id="343" r:id="rId14"/>
  </p:sldIdLst>
  <p:sldSz cx="121920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FB3B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7994" autoAdjust="0"/>
    <p:restoredTop sz="87451" autoAdjust="0"/>
  </p:normalViewPr>
  <p:slideViewPr>
    <p:cSldViewPr snapToGrid="0">
      <p:cViewPr varScale="1">
        <p:scale>
          <a:sx n="59" d="100"/>
          <a:sy n="59" d="100"/>
        </p:scale>
        <p:origin x="1464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2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2200" b="1" baseline="0" dirty="0">
                <a:solidFill>
                  <a:schemeClr val="tx1"/>
                </a:solidFill>
              </a:rPr>
              <a:t>Student Public School Enrollment (%) 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2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'New Fig'!$B$4</c:f>
              <c:strCache>
                <c:ptCount val="1"/>
                <c:pt idx="0">
                  <c:v>Fall 2010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r>
                      <a:rPr lang="en-US"/>
                      <a:t>4</a:t>
                    </a:r>
                    <a:endParaRPr lang="en-US" dirty="0"/>
                  </a:p>
                </c:rich>
              </c:tx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3-C98C-4D1C-A536-0A96CE70BA97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5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'New Fig'!$A$5:$A$8</c:f>
              <c:strCache>
                <c:ptCount val="4"/>
                <c:pt idx="0">
                  <c:v>Asian</c:v>
                </c:pt>
                <c:pt idx="1">
                  <c:v>Black</c:v>
                </c:pt>
                <c:pt idx="2">
                  <c:v>Hispanic</c:v>
                </c:pt>
                <c:pt idx="3">
                  <c:v>White</c:v>
                </c:pt>
              </c:strCache>
            </c:strRef>
          </c:cat>
          <c:val>
            <c:numRef>
              <c:f>'New Fig'!$B$5:$B$8</c:f>
              <c:numCache>
                <c:formatCode>General</c:formatCode>
                <c:ptCount val="4"/>
                <c:pt idx="0">
                  <c:v>4.5999999999999996</c:v>
                </c:pt>
                <c:pt idx="1">
                  <c:v>16</c:v>
                </c:pt>
                <c:pt idx="2">
                  <c:v>23</c:v>
                </c:pt>
                <c:pt idx="3">
                  <c:v>52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98C-4D1C-A536-0A96CE70BA97}"/>
            </c:ext>
          </c:extLst>
        </c:ser>
        <c:ser>
          <c:idx val="1"/>
          <c:order val="1"/>
          <c:tx>
            <c:strRef>
              <c:f>'New Fig'!$C$4</c:f>
              <c:strCache>
                <c:ptCount val="1"/>
                <c:pt idx="0">
                  <c:v>Fall 2021</c:v>
                </c:pt>
              </c:strCache>
            </c:strRef>
          </c:tx>
          <c:spPr>
            <a:solidFill>
              <a:srgbClr val="99CCFF"/>
            </a:solidFill>
            <a:ln>
              <a:noFill/>
            </a:ln>
            <a:effectLst/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r>
                      <a:rPr lang="en-US"/>
                      <a:t>5</a:t>
                    </a:r>
                    <a:endParaRPr lang="en-US" dirty="0"/>
                  </a:p>
                </c:rich>
              </c:tx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4-C98C-4D1C-A536-0A96CE70BA97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en-US"/>
                      <a:t>15</a:t>
                    </a:r>
                  </a:p>
                  <a:p>
                    <a:endParaRPr lang="en-US" dirty="0"/>
                  </a:p>
                </c:rich>
              </c:tx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5-C98C-4D1C-A536-0A96CE70BA97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5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'New Fig'!$A$5:$A$8</c:f>
              <c:strCache>
                <c:ptCount val="4"/>
                <c:pt idx="0">
                  <c:v>Asian</c:v>
                </c:pt>
                <c:pt idx="1">
                  <c:v>Black</c:v>
                </c:pt>
                <c:pt idx="2">
                  <c:v>Hispanic</c:v>
                </c:pt>
                <c:pt idx="3">
                  <c:v>White</c:v>
                </c:pt>
              </c:strCache>
            </c:strRef>
          </c:cat>
          <c:val>
            <c:numRef>
              <c:f>'New Fig'!$C$5:$C$8</c:f>
              <c:numCache>
                <c:formatCode>General</c:formatCode>
                <c:ptCount val="4"/>
                <c:pt idx="0">
                  <c:v>5.4</c:v>
                </c:pt>
                <c:pt idx="1">
                  <c:v>14.9</c:v>
                </c:pt>
                <c:pt idx="2">
                  <c:v>28</c:v>
                </c:pt>
                <c:pt idx="3">
                  <c:v>45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98C-4D1C-A536-0A96CE70BA97}"/>
            </c:ext>
          </c:extLst>
        </c:ser>
        <c:ser>
          <c:idx val="2"/>
          <c:order val="2"/>
          <c:tx>
            <c:strRef>
              <c:f>'New Fig'!$D$4</c:f>
              <c:strCache>
                <c:ptCount val="1"/>
                <c:pt idx="0">
                  <c:v>Fall 2031 (projected)</c:v>
                </c:pt>
              </c:strCache>
            </c:strRef>
          </c:tx>
          <c:spPr>
            <a:pattFill prst="pct5">
              <a:fgClr>
                <a:schemeClr val="bg2">
                  <a:lumMod val="90000"/>
                </a:schemeClr>
              </a:fgClr>
              <a:bgClr>
                <a:schemeClr val="bg1"/>
              </a:bgClr>
            </a:pattFill>
            <a:ln w="28575">
              <a:noFill/>
              <a:prstDash val="sysDash"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5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'New Fig'!$A$5:$A$8</c:f>
              <c:strCache>
                <c:ptCount val="4"/>
                <c:pt idx="0">
                  <c:v>Asian</c:v>
                </c:pt>
                <c:pt idx="1">
                  <c:v>Black</c:v>
                </c:pt>
                <c:pt idx="2">
                  <c:v>Hispanic</c:v>
                </c:pt>
                <c:pt idx="3">
                  <c:v>White</c:v>
                </c:pt>
              </c:strCache>
            </c:strRef>
          </c:cat>
          <c:val>
            <c:numRef>
              <c:f>'New Fig'!$D$5:$D$8</c:f>
              <c:numCache>
                <c:formatCode>General</c:formatCode>
                <c:ptCount val="4"/>
                <c:pt idx="0">
                  <c:v>6</c:v>
                </c:pt>
                <c:pt idx="1">
                  <c:v>14</c:v>
                </c:pt>
                <c:pt idx="2">
                  <c:v>30</c:v>
                </c:pt>
                <c:pt idx="3">
                  <c:v>42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C98C-4D1C-A536-0A96CE70BA97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axId val="334907640"/>
        <c:axId val="334909400"/>
      </c:barChart>
      <c:catAx>
        <c:axId val="3349076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4909400"/>
        <c:crosses val="autoZero"/>
        <c:auto val="1"/>
        <c:lblAlgn val="ctr"/>
        <c:lblOffset val="100"/>
        <c:noMultiLvlLbl val="0"/>
      </c:catAx>
      <c:valAx>
        <c:axId val="3349094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49076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1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 w="76200">
      <a:solidFill>
        <a:schemeClr val="accent1">
          <a:lumMod val="75000"/>
        </a:schemeClr>
      </a:solidFill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9F917263-E5B7-4D3C-A4A6-2CB396D36BCC}" type="datetimeFigureOut">
              <a:rPr lang="en-US" smtClean="0"/>
              <a:t>5/2/2024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r>
              <a:rPr lang="en-US" dirty="0"/>
              <a:t>Antman &amp; Cortes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51DF0B98-3730-45AA-A078-4886DA0E59A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6839504"/>
      </p:ext>
    </p:extLst>
  </p:cSld>
  <p:clrMap bg1="lt1" tx1="dk1" bg2="lt2" tx2="dk2" accent1="accent1" accent2="accent2" accent3="accent3" accent4="accent4" accent5="accent5" accent6="accent6" hlink="hlink" folHlink="folHlink"/>
  <p:hf hd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AFE4BB78-3ABE-42F3-AE79-9AE728E20621}" type="datetimeFigureOut">
              <a:rPr lang="en-US" smtClean="0"/>
              <a:t>5/2/2024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r>
              <a:rPr lang="en-US" dirty="0"/>
              <a:t>Antman &amp; Cortes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83D96266-0EF6-479D-B0C7-458A6E45A56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7556982"/>
      </p:ext>
    </p:extLst>
  </p:cSld>
  <p:clrMap bg1="lt1" tx1="dk1" bg2="lt2" tx2="dk2" accent1="accent1" accent2="accent2" accent3="accent3" accent4="accent4" accent5="accent5" accent6="accent6" hlink="hlink" folHlink="folHlink"/>
  <p:hf hd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r>
              <a:rPr lang="en-US"/>
              <a:t>Antman &amp; Cortes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3D96266-0EF6-479D-B0C7-458A6E45A561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643048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r>
              <a:rPr lang="en-US"/>
              <a:t>Antman &amp; Cortes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3D96266-0EF6-479D-B0C7-458A6E45A561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301479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r>
              <a:rPr lang="en-US" dirty="0"/>
              <a:t>Antman &amp; Cortes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3D96266-0EF6-479D-B0C7-458A6E45A561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351805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r>
              <a:rPr lang="en-US"/>
              <a:t>Antman &amp; Cortes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3D96266-0EF6-479D-B0C7-458A6E45A561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417808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0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r>
              <a:rPr lang="en-US"/>
              <a:t>Antman &amp; Cortes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3D96266-0EF6-479D-B0C7-458A6E45A561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889342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/>
              <a:t>Antman &amp; Cortes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3D96266-0EF6-479D-B0C7-458A6E45A561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382338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endParaRPr lang="en-US" sz="1100" kern="1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r>
              <a:rPr lang="en-US"/>
              <a:t>Antman &amp; Cortes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3D96266-0EF6-479D-B0C7-458A6E45A561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605468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r>
              <a:rPr lang="en-US"/>
              <a:t>Antman &amp; Cortes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3D96266-0EF6-479D-B0C7-458A6E45A561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658364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D96266-0EF6-479D-B0C7-458A6E45A561}" type="slidenum">
              <a:rPr lang="en-US" smtClean="0"/>
              <a:t>10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Antman &amp; Cortes</a:t>
            </a:r>
          </a:p>
        </p:txBody>
      </p:sp>
    </p:spTree>
    <p:extLst>
      <p:ext uri="{BB962C8B-B14F-4D97-AF65-F5344CB8AC3E}">
        <p14:creationId xmlns:p14="http://schemas.microsoft.com/office/powerpoint/2010/main" val="325928492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hangingPunct="0">
              <a:buFont typeface="Wingdings" panose="05000000000000000000" pitchFamily="2" charset="2"/>
              <a:buNone/>
            </a:pP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D96266-0EF6-479D-B0C7-458A6E45A561}" type="slidenum">
              <a:rPr lang="en-US" smtClean="0"/>
              <a:t>11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Antman &amp; Cortes</a:t>
            </a:r>
          </a:p>
        </p:txBody>
      </p:sp>
    </p:spTree>
    <p:extLst>
      <p:ext uri="{BB962C8B-B14F-4D97-AF65-F5344CB8AC3E}">
        <p14:creationId xmlns:p14="http://schemas.microsoft.com/office/powerpoint/2010/main" val="216473740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r>
              <a:rPr lang="en-US"/>
              <a:t>Antman &amp; Cortes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3D96266-0EF6-479D-B0C7-458A6E45A561}" type="slidenum">
              <a:rPr lang="en-US" smtClean="0"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978937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r>
              <a:rPr lang="en-US"/>
              <a:t>Antman &amp; Cortes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3D96266-0EF6-479D-B0C7-458A6E45A561}" type="slidenum">
              <a:rPr lang="en-US" smtClean="0"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2732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5C699F-2C5A-40F1-A470-E7E7C7A0F85C}" type="datetime1">
              <a:rPr lang="en-US" smtClean="0"/>
              <a:t>5/2/2024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Antman &amp; Cortes                                        Long-Run Impacts of Mexican-American School Desegregation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648A3F-D575-40CF-8B12-EED7F121C63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34779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ED059A-1454-4F4B-ACD3-E286537700DA}" type="datetime1">
              <a:rPr lang="en-US" smtClean="0"/>
              <a:t>5/2/2024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Antman &amp; Cortes                                        Long-Run Impacts of Mexican-American School Desegregation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648A3F-D575-40CF-8B12-EED7F121C63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30357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038D7B-B065-48BE-9FAA-1FE8DD08B5FA}" type="datetime1">
              <a:rPr lang="en-US" smtClean="0"/>
              <a:t>5/2/2024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Antman &amp; Cortes                                        Long-Run Impacts of Mexican-American School Desegregation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648A3F-D575-40CF-8B12-EED7F121C63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81034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C367A9-DFA2-4819-A7E0-A770E8A888A7}" type="datetime1">
              <a:rPr lang="en-US" smtClean="0"/>
              <a:t>5/2/2024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Antman &amp; Cortes                                        Long-Run Impacts of Mexican-American School Desegregation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648A3F-D575-40CF-8B12-EED7F121C63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76106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DF7E90-9F8D-448D-9E81-C680347B184E}" type="datetime1">
              <a:rPr lang="en-US" smtClean="0"/>
              <a:t>5/2/2024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Antman &amp; Cortes                                        Long-Run Impacts of Mexican-American School Desegregation 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648A3F-D575-40CF-8B12-EED7F121C63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03301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BECC1D-C7E2-4157-A8BF-28CDAA3353F7}" type="datetime1">
              <a:rPr lang="en-US" smtClean="0"/>
              <a:t>5/2/2024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Antman &amp; Cortes                                        Long-Run Impacts of Mexican-American School Desegregation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648A3F-D575-40CF-8B12-EED7F121C63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94462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18096E-BA61-4717-BFAA-2E7188B21E3E}" type="datetime1">
              <a:rPr lang="en-US" smtClean="0"/>
              <a:t>5/2/2024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Antman &amp; Cortes                                        Long-Run Impacts of Mexican-American School Desegregation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648A3F-D575-40CF-8B12-EED7F121C63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87088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36E1A4-06F3-4D5A-9029-63C1FF5BA5E4}" type="datetime1">
              <a:rPr lang="en-US" smtClean="0"/>
              <a:t>5/2/2024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Antman &amp; Cortes                                        Long-Run Impacts of Mexican-American School Desegregation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648A3F-D575-40CF-8B12-EED7F121C63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75883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0FBF96-E54B-4E73-A75D-D8F029F8C37E}" type="datetime1">
              <a:rPr lang="en-US" smtClean="0"/>
              <a:t>5/2/2024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Antman &amp; Cortes                                        Long-Run Impacts of Mexican-American School Desegregation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648A3F-D575-40CF-8B12-EED7F121C63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330588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695765-F293-4BD6-9D28-23DF036791E4}" type="datetime1">
              <a:rPr lang="en-US" smtClean="0"/>
              <a:t>5/2/2024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Antman &amp; Cortes                                        Long-Run Impacts of Mexican-American School Desegregation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648A3F-D575-40CF-8B12-EED7F121C63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25911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22A64B-BC71-4F6F-8680-414C7087BF8B}" type="datetime1">
              <a:rPr lang="en-US" smtClean="0"/>
              <a:t>5/2/2024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Antman &amp; Cortes                                        Long-Run Impacts of Mexican-American School Desegregation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648A3F-D575-40CF-8B12-EED7F121C63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564021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21D3CC-0064-4354-844E-7F211866B025}" type="datetime1">
              <a:rPr lang="en-US" smtClean="0"/>
              <a:t>5/2/2024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/>
              <a:t>Antman &amp; Cortes                                        Long-Run Impacts of Mexican-American School Desegregation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648A3F-D575-40CF-8B12-EED7F121C63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36751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webp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g"/><Relationship Id="rId3" Type="http://schemas.openxmlformats.org/officeDocument/2006/relationships/image" Target="../media/image6.jp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jpg"/><Relationship Id="rId5" Type="http://schemas.openxmlformats.org/officeDocument/2006/relationships/image" Target="../media/image8.png"/><Relationship Id="rId4" Type="http://schemas.openxmlformats.org/officeDocument/2006/relationships/image" Target="../media/image7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jpeg"/><Relationship Id="rId4" Type="http://schemas.microsoft.com/office/2007/relationships/hdphoto" Target="../media/hdphoto2.wdp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webp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webp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mailto:kcortes@tamu.edu" TargetMode="Externa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jpeg"/><Relationship Id="rId4" Type="http://schemas.openxmlformats.org/officeDocument/2006/relationships/image" Target="../media/image16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9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20D1CFA3-60F4-7F06-33E9-E8E2E284E58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-6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98807" y="257175"/>
            <a:ext cx="10194386" cy="6343650"/>
          </a:xfrm>
          <a:prstGeom prst="rect">
            <a:avLst/>
          </a:prstGeom>
          <a:ln w="76200">
            <a:solidFill>
              <a:schemeClr val="accent1">
                <a:lumMod val="75000"/>
              </a:schemeClr>
            </a:solidFill>
          </a:ln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D46E1EBA-CB4A-4570-FB00-FCD2601D7C9C}"/>
              </a:ext>
            </a:extLst>
          </p:cNvPr>
          <p:cNvSpPr txBox="1">
            <a:spLocks/>
          </p:cNvSpPr>
          <p:nvPr/>
        </p:nvSpPr>
        <p:spPr>
          <a:xfrm>
            <a:off x="998807" y="2990"/>
            <a:ext cx="10325686" cy="28790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4500" b="1" dirty="0">
                <a:solidFill>
                  <a:schemeClr val="bg1"/>
                </a:solidFill>
                <a:latin typeface="+mn-lt"/>
              </a:rPr>
              <a:t>The Long-Run Impacts of </a:t>
            </a:r>
          </a:p>
          <a:p>
            <a:pPr algn="ctr"/>
            <a:r>
              <a:rPr lang="en-US" sz="4500" b="1" dirty="0">
                <a:solidFill>
                  <a:schemeClr val="bg1"/>
                </a:solidFill>
                <a:latin typeface="+mn-lt"/>
              </a:rPr>
              <a:t>Mexican-American School Desegregation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5980A2EA-A14D-04BF-4B7F-06DBF22DA7B3}"/>
              </a:ext>
            </a:extLst>
          </p:cNvPr>
          <p:cNvSpPr txBox="1">
            <a:spLocks/>
          </p:cNvSpPr>
          <p:nvPr/>
        </p:nvSpPr>
        <p:spPr>
          <a:xfrm>
            <a:off x="2335237" y="3350318"/>
            <a:ext cx="7652825" cy="13910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500" b="1" dirty="0">
                <a:solidFill>
                  <a:schemeClr val="bg1"/>
                </a:solidFill>
              </a:rPr>
              <a:t>Kalena Cortes</a:t>
            </a:r>
          </a:p>
          <a:p>
            <a:pPr algn="ctr"/>
            <a:r>
              <a:rPr lang="en-US" sz="3500" b="1" dirty="0">
                <a:solidFill>
                  <a:schemeClr val="bg1"/>
                </a:solidFill>
              </a:rPr>
              <a:t>Texas A&amp;M University</a:t>
            </a:r>
          </a:p>
          <a:p>
            <a:pPr algn="ctr"/>
            <a:endParaRPr lang="en-US" sz="3500" b="1" dirty="0">
              <a:solidFill>
                <a:schemeClr val="bg1"/>
              </a:solidFill>
              <a:latin typeface="+mn-lt"/>
            </a:endParaRPr>
          </a:p>
          <a:p>
            <a:pPr algn="ctr"/>
            <a:endParaRPr lang="en-US" sz="3500" b="1" dirty="0">
              <a:solidFill>
                <a:schemeClr val="bg1"/>
              </a:solidFill>
              <a:latin typeface="+mn-lt"/>
            </a:endParaRPr>
          </a:p>
          <a:p>
            <a:pPr algn="ctr"/>
            <a:endParaRPr lang="en-US" sz="4500" b="1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2905571C-1C9A-F7E3-F20E-48C87AE0F836}"/>
              </a:ext>
            </a:extLst>
          </p:cNvPr>
          <p:cNvSpPr txBox="1">
            <a:spLocks/>
          </p:cNvSpPr>
          <p:nvPr/>
        </p:nvSpPr>
        <p:spPr>
          <a:xfrm>
            <a:off x="1190991" y="4964044"/>
            <a:ext cx="9810018" cy="171099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400" b="1" dirty="0">
                <a:solidFill>
                  <a:schemeClr val="bg1"/>
                </a:solidFill>
              </a:rPr>
              <a:t>May 6, 2024</a:t>
            </a:r>
          </a:p>
          <a:p>
            <a:pPr algn="ctr"/>
            <a:r>
              <a:rPr lang="en-US" sz="2400" b="1" dirty="0">
                <a:solidFill>
                  <a:schemeClr val="bg1"/>
                </a:solidFill>
              </a:rPr>
              <a:t>Stanford University</a:t>
            </a:r>
          </a:p>
          <a:p>
            <a:pPr algn="ctr"/>
            <a:r>
              <a:rPr lang="en-US" sz="2400" b="1" dirty="0">
                <a:solidFill>
                  <a:schemeClr val="bg1"/>
                </a:solidFill>
              </a:rPr>
              <a:t>The Unfinished Legacy of Brown v Board of Education – </a:t>
            </a:r>
          </a:p>
          <a:p>
            <a:pPr algn="ctr"/>
            <a:r>
              <a:rPr lang="en-US" sz="2400" b="1" dirty="0">
                <a:solidFill>
                  <a:schemeClr val="bg1"/>
                </a:solidFill>
              </a:rPr>
              <a:t>Charting a Path Forward on School Integration and Educational Opportunity</a:t>
            </a:r>
          </a:p>
          <a:p>
            <a:pPr algn="ctr"/>
            <a:endParaRPr lang="en-US" sz="3500" b="1" dirty="0">
              <a:solidFill>
                <a:schemeClr val="bg1"/>
              </a:solidFill>
              <a:latin typeface="+mn-lt"/>
            </a:endParaRPr>
          </a:p>
          <a:p>
            <a:pPr algn="ctr"/>
            <a:endParaRPr lang="en-US" sz="4500" b="1" dirty="0">
              <a:solidFill>
                <a:schemeClr val="bg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6795284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9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4B656F2D-9CB5-D954-D967-248348D3D68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7540" y="1429080"/>
            <a:ext cx="3756918" cy="5060056"/>
          </a:xfrm>
          <a:solidFill>
            <a:schemeClr val="bg2">
              <a:lumMod val="90000"/>
            </a:schemeClr>
          </a:solidFill>
          <a:ln w="76200">
            <a:solidFill>
              <a:schemeClr val="accent1">
                <a:lumMod val="75000"/>
              </a:schemeClr>
            </a:solidFill>
          </a:ln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D58E48D-254B-0017-710F-3B30CFAC0B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4569" y="103517"/>
            <a:ext cx="11122861" cy="1325563"/>
          </a:xfrm>
        </p:spPr>
        <p:txBody>
          <a:bodyPr/>
          <a:lstStyle/>
          <a:p>
            <a:pPr algn="ctr"/>
            <a:r>
              <a:rPr lang="en-US" b="1" dirty="0"/>
              <a:t>Before </a:t>
            </a:r>
            <a:r>
              <a:rPr lang="en-US" b="1" i="1" dirty="0"/>
              <a:t>Brown v. Board of Education</a:t>
            </a:r>
            <a:r>
              <a:rPr lang="en-US" b="1" dirty="0"/>
              <a:t>, there was </a:t>
            </a:r>
            <a:r>
              <a:rPr lang="en-US" b="1" i="1" dirty="0"/>
              <a:t>Mendez v. Westminster </a:t>
            </a:r>
          </a:p>
        </p:txBody>
      </p:sp>
    </p:spTree>
    <p:extLst>
      <p:ext uri="{BB962C8B-B14F-4D97-AF65-F5344CB8AC3E}">
        <p14:creationId xmlns:p14="http://schemas.microsoft.com/office/powerpoint/2010/main" val="3436941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9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E288D9-4DAF-4792-D8ED-283CDFC60E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/>
          <a:lstStyle/>
          <a:p>
            <a:r>
              <a:rPr lang="en-US" b="1" dirty="0">
                <a:latin typeface="+mn-lt"/>
              </a:rPr>
              <a:t>The Mendez Family</a:t>
            </a: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5C304AC9-BBA4-D76E-9579-213C0AC95E9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1080" y="1313733"/>
            <a:ext cx="4966516" cy="2746385"/>
          </a:xfrm>
          <a:ln w="76200">
            <a:solidFill>
              <a:schemeClr val="accent1">
                <a:lumMod val="75000"/>
              </a:schemeClr>
            </a:solidFill>
          </a:ln>
          <a:effectLst/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CE511C75-EFF2-894F-396C-AE7CA44B7BC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81591" y="1135080"/>
            <a:ext cx="5102176" cy="3472130"/>
          </a:xfrm>
          <a:prstGeom prst="rect">
            <a:avLst/>
          </a:prstGeom>
          <a:ln w="76200">
            <a:solidFill>
              <a:schemeClr val="accent1">
                <a:lumMod val="75000"/>
              </a:schemeClr>
            </a:solidFill>
          </a:ln>
        </p:spPr>
      </p:pic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24D5F435-1869-5F55-60E4-7BC6B136F8B0}"/>
              </a:ext>
            </a:extLst>
          </p:cNvPr>
          <p:cNvSpPr txBox="1">
            <a:spLocks/>
          </p:cNvSpPr>
          <p:nvPr/>
        </p:nvSpPr>
        <p:spPr>
          <a:xfrm>
            <a:off x="327084" y="4416727"/>
            <a:ext cx="6354507" cy="2232849"/>
          </a:xfrm>
          <a:prstGeom prst="rect">
            <a:avLst/>
          </a:prstGeom>
        </p:spPr>
        <p:txBody>
          <a:bodyPr vert="horz" lIns="91440" tIns="45720" rIns="91440" bIns="45720" rtlCol="0">
            <a:normAutofit fontScale="55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4500" b="1" u="sng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Sylvia Mendez (born: Santa Ana, CA in 1936</a:t>
            </a:r>
            <a:r>
              <a:rPr lang="en-US" sz="45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)</a:t>
            </a:r>
          </a:p>
          <a:p>
            <a:endParaRPr lang="en-US" sz="22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45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She was at the center of the landmark case, </a:t>
            </a:r>
            <a:r>
              <a:rPr lang="en-US" sz="4500" i="1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Mendez v. Westminster (1947)</a:t>
            </a:r>
            <a:r>
              <a:rPr lang="en-US" sz="4500" i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r>
              <a:rPr lang="en-US" sz="4500" dirty="0">
                <a:ea typeface="Calibri" panose="020F0502020204030204" pitchFamily="34" charset="0"/>
                <a:cs typeface="Times New Roman" panose="02020603050405020304" pitchFamily="18" charset="0"/>
              </a:rPr>
              <a:t>American civil rights activist and retired nurse</a:t>
            </a:r>
            <a:endParaRPr lang="en-US" sz="45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24DB59C1-ECB6-5BF9-CCF6-D501C569C0A3}"/>
              </a:ext>
            </a:extLst>
          </p:cNvPr>
          <p:cNvSpPr txBox="1">
            <a:spLocks/>
          </p:cNvSpPr>
          <p:nvPr/>
        </p:nvSpPr>
        <p:spPr>
          <a:xfrm>
            <a:off x="7019935" y="4812388"/>
            <a:ext cx="5418250" cy="20456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500" b="1" u="sng" dirty="0"/>
              <a:t>Gonzalo and Felicitas Mendez</a:t>
            </a:r>
            <a:endParaRPr lang="en-US" sz="2500" b="1" dirty="0"/>
          </a:p>
          <a:p>
            <a:r>
              <a:rPr lang="en-US" sz="2300" dirty="0"/>
              <a:t>Fought for the rights of </a:t>
            </a:r>
            <a:r>
              <a:rPr lang="en-US" sz="2300" i="1" dirty="0"/>
              <a:t>all</a:t>
            </a:r>
            <a:r>
              <a:rPr lang="en-US" sz="2300" dirty="0"/>
              <a:t> children</a:t>
            </a:r>
          </a:p>
        </p:txBody>
      </p:sp>
    </p:spTree>
    <p:extLst>
      <p:ext uri="{BB962C8B-B14F-4D97-AF65-F5344CB8AC3E}">
        <p14:creationId xmlns:p14="http://schemas.microsoft.com/office/powerpoint/2010/main" val="206988228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2">
            <a:lumMod val="9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1498" y="162292"/>
            <a:ext cx="10515600" cy="1325563"/>
          </a:xfrm>
        </p:spPr>
        <p:txBody>
          <a:bodyPr/>
          <a:lstStyle/>
          <a:p>
            <a:r>
              <a:rPr lang="en-US" b="1" dirty="0">
                <a:latin typeface="+mn-lt"/>
              </a:rPr>
              <a:t>The Case: Mendez v. Westminster (1947)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70551" y="1475681"/>
            <a:ext cx="7676763" cy="4879961"/>
          </a:xfrm>
          <a:ln w="76200">
            <a:solidFill>
              <a:schemeClr val="accent1">
                <a:lumMod val="75000"/>
              </a:schemeClr>
            </a:solidFill>
          </a:ln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Court ruled that separate schools for Mexicans were unconstitutional</a:t>
            </a:r>
          </a:p>
          <a:p>
            <a:pPr marL="0" indent="0">
              <a:buNone/>
            </a:pPr>
            <a:endParaRPr lang="en-US" sz="1200" dirty="0"/>
          </a:p>
          <a:p>
            <a:pPr marL="0" indent="0">
              <a:buNone/>
            </a:pPr>
            <a:r>
              <a:rPr lang="en-US" dirty="0"/>
              <a:t>Important </a:t>
            </a:r>
            <a:r>
              <a:rPr lang="en-US" b="1" i="1" dirty="0">
                <a:solidFill>
                  <a:schemeClr val="accent1">
                    <a:lumMod val="75000"/>
                  </a:schemeClr>
                </a:solidFill>
              </a:rPr>
              <a:t>first step </a:t>
            </a:r>
            <a:r>
              <a:rPr lang="en-US" dirty="0"/>
              <a:t>in the </a:t>
            </a:r>
            <a:r>
              <a:rPr lang="en-US" b="1" i="1" dirty="0">
                <a:solidFill>
                  <a:schemeClr val="accent1">
                    <a:lumMod val="75000"/>
                  </a:schemeClr>
                </a:solidFill>
              </a:rPr>
              <a:t>legal fight </a:t>
            </a:r>
            <a:r>
              <a:rPr lang="en-US" dirty="0"/>
              <a:t>against school segregation</a:t>
            </a:r>
          </a:p>
          <a:p>
            <a:pPr marL="0" indent="0">
              <a:buNone/>
            </a:pPr>
            <a:endParaRPr lang="en-US" sz="1200" dirty="0"/>
          </a:p>
          <a:p>
            <a:pPr marL="0" indent="0">
              <a:buNone/>
            </a:pPr>
            <a:r>
              <a:rPr lang="en-US" dirty="0"/>
              <a:t>But the </a:t>
            </a:r>
            <a:r>
              <a:rPr lang="en-US" b="1" i="1" dirty="0">
                <a:solidFill>
                  <a:schemeClr val="accent1">
                    <a:lumMod val="75000"/>
                  </a:schemeClr>
                </a:solidFill>
              </a:rPr>
              <a:t>victory was narrow</a:t>
            </a:r>
            <a:r>
              <a:rPr lang="en-US" dirty="0"/>
              <a:t>: racial segregation was not addressed by the case </a:t>
            </a:r>
          </a:p>
          <a:p>
            <a:pPr marL="0" indent="0">
              <a:buNone/>
            </a:pPr>
            <a:endParaRPr lang="en-US" sz="1200" dirty="0"/>
          </a:p>
          <a:p>
            <a:pPr marL="0" indent="0">
              <a:buNone/>
            </a:pPr>
            <a:r>
              <a:rPr lang="en-US" dirty="0"/>
              <a:t>Many of the players in Mendez moved on to the fight for Brown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37AEC5F-E70A-ABCE-066C-CD1D51D975B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70774" y="1435568"/>
            <a:ext cx="3036339" cy="4960189"/>
          </a:xfrm>
          <a:prstGeom prst="rect">
            <a:avLst/>
          </a:prstGeom>
          <a:ln w="76200">
            <a:solidFill>
              <a:schemeClr val="accent1">
                <a:lumMod val="7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94148840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9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A2562D-3CB6-A363-4C72-EDE1300B5B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7169" y="234651"/>
            <a:ext cx="10515600" cy="1325563"/>
          </a:xfrm>
        </p:spPr>
        <p:txBody>
          <a:bodyPr/>
          <a:lstStyle/>
          <a:p>
            <a:r>
              <a:rPr lang="en-US" b="1" dirty="0">
                <a:latin typeface="+mn-lt"/>
              </a:rPr>
              <a:t>Key Players: Mendez Case (1947)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4FF66223-F4AB-B6E3-0186-366D25CBEB6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4835"/>
          <a:stretch/>
        </p:blipFill>
        <p:spPr>
          <a:xfrm>
            <a:off x="4189620" y="1388257"/>
            <a:ext cx="3401166" cy="2216366"/>
          </a:xfr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624250D-1BB3-3115-15EE-5B2B8182CC4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73140" y="259720"/>
            <a:ext cx="2426216" cy="2774069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C16A9486-28FC-DC61-9B35-5FC67EDC739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9944" y="1508322"/>
            <a:ext cx="2380952" cy="2380952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B5833E64-7722-B215-4262-50DFD491A2B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9944" y="4107584"/>
            <a:ext cx="2380953" cy="1944332"/>
          </a:xfrm>
          <a:prstGeom prst="rect">
            <a:avLst/>
          </a:prstGeom>
        </p:spPr>
      </p:pic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A490A4B0-73CD-527E-DDC1-0902E670875A}"/>
              </a:ext>
            </a:extLst>
          </p:cNvPr>
          <p:cNvSpPr txBox="1">
            <a:spLocks/>
          </p:cNvSpPr>
          <p:nvPr/>
        </p:nvSpPr>
        <p:spPr>
          <a:xfrm>
            <a:off x="384674" y="5930497"/>
            <a:ext cx="3888388" cy="53333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000" b="1" dirty="0"/>
              <a:t>Japanese American Citizens League</a:t>
            </a:r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411EDEB1-9184-BAB2-416E-0638D91EC1F2}"/>
              </a:ext>
            </a:extLst>
          </p:cNvPr>
          <p:cNvSpPr txBox="1">
            <a:spLocks/>
          </p:cNvSpPr>
          <p:nvPr/>
        </p:nvSpPr>
        <p:spPr>
          <a:xfrm>
            <a:off x="659941" y="3478688"/>
            <a:ext cx="3888388" cy="53333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000" b="1" dirty="0"/>
              <a:t>American Jewish Congress</a:t>
            </a:r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0A84003F-8DD1-22A6-EE93-6968E2049901}"/>
              </a:ext>
            </a:extLst>
          </p:cNvPr>
          <p:cNvSpPr txBox="1">
            <a:spLocks/>
          </p:cNvSpPr>
          <p:nvPr/>
        </p:nvSpPr>
        <p:spPr>
          <a:xfrm>
            <a:off x="9355162" y="3179917"/>
            <a:ext cx="3888388" cy="53333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000" b="1" dirty="0"/>
              <a:t>Earl Warren</a:t>
            </a: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C8D983D8-7E27-65CA-2B85-3B9EB04BF24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7975" y="4203531"/>
            <a:ext cx="2354989" cy="2354989"/>
          </a:xfrm>
          <a:prstGeom prst="rect">
            <a:avLst/>
          </a:prstGeom>
        </p:spPr>
      </p:pic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5E1633B3-B70E-02E0-080C-2818C788D691}"/>
              </a:ext>
            </a:extLst>
          </p:cNvPr>
          <p:cNvSpPr txBox="1">
            <a:spLocks/>
          </p:cNvSpPr>
          <p:nvPr/>
        </p:nvSpPr>
        <p:spPr>
          <a:xfrm>
            <a:off x="4661952" y="3713252"/>
            <a:ext cx="3888388" cy="53333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000" b="1" dirty="0"/>
              <a:t>Thurgood Marshall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24592A2-31DF-7C70-A260-CA214106589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2335" y="3886332"/>
            <a:ext cx="2080244" cy="2644732"/>
          </a:xfrm>
          <a:prstGeom prst="rect">
            <a:avLst/>
          </a:prstGeom>
        </p:spPr>
      </p:pic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414FF34D-AADC-C9B7-348C-009B4091691D}"/>
              </a:ext>
            </a:extLst>
          </p:cNvPr>
          <p:cNvSpPr txBox="1">
            <a:spLocks/>
          </p:cNvSpPr>
          <p:nvPr/>
        </p:nvSpPr>
        <p:spPr>
          <a:xfrm>
            <a:off x="10086248" y="4847690"/>
            <a:ext cx="3888388" cy="53333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000" b="1" dirty="0"/>
              <a:t>David Marcus</a:t>
            </a:r>
          </a:p>
        </p:txBody>
      </p:sp>
    </p:spTree>
    <p:extLst>
      <p:ext uri="{BB962C8B-B14F-4D97-AF65-F5344CB8AC3E}">
        <p14:creationId xmlns:p14="http://schemas.microsoft.com/office/powerpoint/2010/main" val="120825268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9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DB167D1C-4565-EFC0-794D-A78D15828E3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9000" contrast="-6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33156" y="312446"/>
            <a:ext cx="10325686" cy="6226466"/>
          </a:xfrm>
          <a:prstGeom prst="rect">
            <a:avLst/>
          </a:prstGeom>
          <a:ln w="76200">
            <a:solidFill>
              <a:schemeClr val="accent1">
                <a:lumMod val="75000"/>
              </a:schemeClr>
            </a:solidFill>
          </a:ln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375E21F-B887-77E4-B40B-EA43128F2294}"/>
              </a:ext>
            </a:extLst>
          </p:cNvPr>
          <p:cNvSpPr txBox="1">
            <a:spLocks/>
          </p:cNvSpPr>
          <p:nvPr/>
        </p:nvSpPr>
        <p:spPr>
          <a:xfrm>
            <a:off x="933156" y="1550436"/>
            <a:ext cx="10325686" cy="28790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4500" b="1" dirty="0">
                <a:solidFill>
                  <a:schemeClr val="bg1"/>
                </a:solidFill>
                <a:latin typeface="+mn-lt"/>
              </a:rPr>
              <a:t>The Long-Run Impacts of </a:t>
            </a:r>
          </a:p>
          <a:p>
            <a:pPr algn="ctr"/>
            <a:r>
              <a:rPr lang="en-US" sz="4500" b="1" dirty="0">
                <a:solidFill>
                  <a:schemeClr val="bg1"/>
                </a:solidFill>
                <a:latin typeface="+mn-lt"/>
              </a:rPr>
              <a:t>Mexican-American School Desegregation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1F7A3B8-2FEA-1334-989D-125370F57FC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31967" y="4490261"/>
            <a:ext cx="1774371" cy="17743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97202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9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98437"/>
            <a:ext cx="10515600" cy="1325563"/>
          </a:xfrm>
        </p:spPr>
        <p:txBody>
          <a:bodyPr/>
          <a:lstStyle/>
          <a:p>
            <a:r>
              <a:rPr lang="en-US" b="1" dirty="0">
                <a:latin typeface="+mn-lt"/>
              </a:rPr>
              <a:t>The Legacy of the Mendez Case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359163"/>
            <a:ext cx="11144815" cy="5162025"/>
          </a:xfrm>
          <a:ln w="76200">
            <a:solidFill>
              <a:schemeClr val="accent1">
                <a:lumMod val="75000"/>
              </a:schemeClr>
            </a:solidFill>
          </a:ln>
        </p:spPr>
        <p:txBody>
          <a:bodyPr>
            <a:normAutofit/>
          </a:bodyPr>
          <a:lstStyle/>
          <a:p>
            <a:pPr marL="0" indent="0">
              <a:buNone/>
            </a:pPr>
            <a:endParaRPr lang="en-US" sz="1200" dirty="0"/>
          </a:p>
          <a:p>
            <a:pPr marL="0" indent="0">
              <a:buNone/>
            </a:pPr>
            <a:r>
              <a:rPr lang="en-US" sz="3000" dirty="0"/>
              <a:t>Vast literature on the benefits of African-Americans U.S. desegregation</a:t>
            </a:r>
          </a:p>
          <a:p>
            <a:pPr marL="0" indent="0">
              <a:buNone/>
            </a:pPr>
            <a:endParaRPr lang="en-US" sz="1200" dirty="0"/>
          </a:p>
          <a:p>
            <a:pPr marL="0" indent="0">
              <a:buNone/>
            </a:pPr>
            <a:r>
              <a:rPr lang="en-US" sz="3000" dirty="0"/>
              <a:t>Less is known about desegregation of Mexican-Americans in U.S. schools</a:t>
            </a:r>
          </a:p>
          <a:p>
            <a:pPr marL="0" indent="0">
              <a:buNone/>
            </a:pPr>
            <a:endParaRPr lang="en-US" sz="1200" dirty="0"/>
          </a:p>
          <a:p>
            <a:pPr marL="0" indent="0">
              <a:buNone/>
            </a:pPr>
            <a:r>
              <a:rPr lang="en-US" sz="3000" b="1" i="1" dirty="0">
                <a:solidFill>
                  <a:schemeClr val="accent1">
                    <a:lumMod val="75000"/>
                  </a:schemeClr>
                </a:solidFill>
              </a:rPr>
              <a:t>Research Question: </a:t>
            </a:r>
            <a:r>
              <a:rPr lang="en-US" sz="3000" dirty="0"/>
              <a:t>What was the impact of school desegregation on educational outcomes for Mexican-Americans? </a:t>
            </a:r>
          </a:p>
        </p:txBody>
      </p:sp>
    </p:spTree>
    <p:extLst>
      <p:ext uri="{BB962C8B-B14F-4D97-AF65-F5344CB8AC3E}">
        <p14:creationId xmlns:p14="http://schemas.microsoft.com/office/powerpoint/2010/main" val="132821363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9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264457"/>
            <a:ext cx="10515600" cy="1325563"/>
          </a:xfrm>
        </p:spPr>
        <p:txBody>
          <a:bodyPr/>
          <a:lstStyle/>
          <a:p>
            <a:r>
              <a:rPr lang="en-US" b="1" dirty="0">
                <a:latin typeface="+mn-lt"/>
              </a:rPr>
              <a:t>Key Findings</a:t>
            </a:r>
            <a:endParaRPr lang="en-US" b="1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506843"/>
            <a:ext cx="11027230" cy="4533230"/>
          </a:xfrm>
          <a:ln w="76200">
            <a:solidFill>
              <a:srgbClr val="0070C0"/>
            </a:solidFill>
          </a:ln>
        </p:spPr>
        <p:txBody>
          <a:bodyPr>
            <a:normAutofit/>
          </a:bodyPr>
          <a:lstStyle/>
          <a:p>
            <a:pPr marL="0" indent="0">
              <a:buNone/>
            </a:pPr>
            <a:endParaRPr lang="en-US" sz="1200" dirty="0"/>
          </a:p>
          <a:p>
            <a:pPr marL="0" indent="0">
              <a:buNone/>
            </a:pPr>
            <a:r>
              <a:rPr lang="en-US" sz="3000" dirty="0"/>
              <a:t>Mexican-American school desegregation improved educational outcomes</a:t>
            </a:r>
          </a:p>
          <a:p>
            <a:pPr>
              <a:buFont typeface="Wingdings" panose="05000000000000000000" pitchFamily="2" charset="2"/>
              <a:buChar char="§"/>
            </a:pPr>
            <a:endParaRPr lang="en-US" sz="1200" dirty="0"/>
          </a:p>
          <a:p>
            <a:pPr marL="0" indent="0">
              <a:buNone/>
            </a:pPr>
            <a:r>
              <a:rPr lang="en-US" sz="3000" dirty="0"/>
              <a:t>Increased schooling completion in more segregated counties compared with less segregated counties for students starting school after </a:t>
            </a:r>
            <a:r>
              <a:rPr lang="en-US" sz="3000" i="1" dirty="0"/>
              <a:t>Mendez</a:t>
            </a:r>
            <a:r>
              <a:rPr lang="en-US" sz="3000" dirty="0"/>
              <a:t> relative to students that started school earlier</a:t>
            </a:r>
          </a:p>
          <a:p>
            <a:pPr marL="0" indent="0">
              <a:buNone/>
            </a:pPr>
            <a:endParaRPr lang="en-US" sz="1200" dirty="0"/>
          </a:p>
          <a:p>
            <a:pPr marL="0" indent="0">
              <a:buNone/>
            </a:pPr>
            <a:r>
              <a:rPr lang="en-US" sz="3000" dirty="0"/>
              <a:t>Increased the probability of completing both jr. high and high school</a:t>
            </a:r>
          </a:p>
          <a:p>
            <a:pPr marL="457200" lvl="1" indent="0">
              <a:buNone/>
            </a:pP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179446980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9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59BDA56A-AD43-4583-6EB5-B262CD562CF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9866" y="431761"/>
            <a:ext cx="8392267" cy="5994477"/>
          </a:xfrm>
          <a:ln w="76200">
            <a:solidFill>
              <a:schemeClr val="accent1">
                <a:lumMod val="7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45613771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9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7380" y="291919"/>
            <a:ext cx="10515600" cy="1325563"/>
          </a:xfrm>
        </p:spPr>
        <p:txBody>
          <a:bodyPr>
            <a:normAutofit/>
          </a:bodyPr>
          <a:lstStyle/>
          <a:p>
            <a:r>
              <a:rPr lang="en-US" b="1" dirty="0">
                <a:latin typeface="+mn-lt"/>
              </a:rPr>
              <a:t>What are the Implications of Our Results?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67380" y="1569673"/>
            <a:ext cx="11192858" cy="5024802"/>
          </a:xfrm>
          <a:ln w="76200">
            <a:solidFill>
              <a:schemeClr val="accent1"/>
            </a:solidFill>
          </a:ln>
        </p:spPr>
        <p:txBody>
          <a:bodyPr>
            <a:normAutofit/>
          </a:bodyPr>
          <a:lstStyle/>
          <a:p>
            <a:pPr marL="0" indent="0">
              <a:buNone/>
            </a:pPr>
            <a:endParaRPr lang="en-US" sz="100" dirty="0"/>
          </a:p>
          <a:p>
            <a:pPr marL="0" indent="0">
              <a:buNone/>
            </a:pPr>
            <a:r>
              <a:rPr lang="en-US" sz="3000" b="1" i="1" dirty="0"/>
              <a:t>Spillover Effects: </a:t>
            </a:r>
            <a:r>
              <a:rPr lang="en-US" sz="3000" dirty="0"/>
              <a:t>Impacts of desegregation on Non-Hispanic Whites</a:t>
            </a:r>
          </a:p>
          <a:p>
            <a:pPr marL="0" indent="0">
              <a:buNone/>
            </a:pPr>
            <a:endParaRPr lang="en-US" sz="1200" dirty="0"/>
          </a:p>
          <a:p>
            <a:pPr marL="0" indent="0">
              <a:buNone/>
            </a:pPr>
            <a:r>
              <a:rPr lang="en-US" sz="3000" dirty="0"/>
              <a:t>We find a modest negative impact of desegregation on non-Hispanic whites</a:t>
            </a:r>
          </a:p>
          <a:p>
            <a:pPr marL="0" indent="0">
              <a:buNone/>
            </a:pPr>
            <a:endParaRPr lang="en-US" sz="1200" dirty="0"/>
          </a:p>
          <a:p>
            <a:pPr marL="0" indent="0">
              <a:buNone/>
            </a:pPr>
            <a:r>
              <a:rPr lang="en-US" sz="30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But relatively small in magnitude compared to the impacts on Hispanics</a:t>
            </a:r>
          </a:p>
          <a:p>
            <a:pPr marL="0" indent="0">
              <a:buNone/>
            </a:pPr>
            <a:endParaRPr lang="en-US" sz="1200" dirty="0"/>
          </a:p>
          <a:p>
            <a:pPr marL="0" indent="0">
              <a:buNone/>
            </a:pPr>
            <a:r>
              <a:rPr lang="en-US" sz="3000" dirty="0"/>
              <a:t>These findings are consistent with school resources being shifted from non-Hispanic whites to Hispanic</a:t>
            </a:r>
          </a:p>
          <a:p>
            <a:pPr marL="0" indent="0">
              <a:buNone/>
            </a:pPr>
            <a:endParaRPr lang="en-US" sz="30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689786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9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latin typeface="+mn-lt"/>
              </a:rPr>
              <a:t>Concluding Remarks: Policy Relevance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9421" y="1509403"/>
            <a:ext cx="4793164" cy="4802187"/>
          </a:xfrm>
          <a:ln w="76200">
            <a:solidFill>
              <a:schemeClr val="accent1">
                <a:lumMod val="75000"/>
              </a:schemeClr>
            </a:solidFill>
          </a:ln>
        </p:spPr>
        <p:txBody>
          <a:bodyPr>
            <a:normAutofit/>
          </a:bodyPr>
          <a:lstStyle/>
          <a:p>
            <a:pPr marL="0" indent="0" hangingPunct="0">
              <a:buNone/>
            </a:pPr>
            <a:endParaRPr lang="en-US" sz="1300" dirty="0"/>
          </a:p>
          <a:p>
            <a:pPr marL="0" indent="0" hangingPunct="0">
              <a:buNone/>
            </a:pPr>
            <a:r>
              <a:rPr lang="en-US" dirty="0"/>
              <a:t>The U.S. is experiencing major demographic changes and rising residential segregation among Hispanics</a:t>
            </a:r>
          </a:p>
          <a:p>
            <a:pPr marL="0" indent="0" hangingPunct="0">
              <a:buNone/>
            </a:pPr>
            <a:endParaRPr lang="en-US" sz="1300" dirty="0"/>
          </a:p>
          <a:p>
            <a:pPr marL="0" indent="0" hangingPunct="0">
              <a:buNone/>
            </a:pPr>
            <a:r>
              <a:rPr lang="en-US" dirty="0"/>
              <a:t>Hispanics make up one-fifth of U.S. population </a:t>
            </a:r>
          </a:p>
          <a:p>
            <a:pPr marL="0" indent="0" hangingPunct="0">
              <a:buNone/>
            </a:pPr>
            <a:endParaRPr lang="en-US" sz="1200" dirty="0"/>
          </a:p>
          <a:p>
            <a:pPr marL="0" indent="0" hangingPunct="0">
              <a:buNone/>
            </a:pPr>
            <a:r>
              <a:rPr lang="en-US" dirty="0"/>
              <a:t>Even larger share of U.S. public school population </a:t>
            </a:r>
          </a:p>
        </p:txBody>
      </p:sp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DCDBF81C-5DC4-FA08-3791-E6FA6202D84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38031997"/>
              </p:ext>
            </p:extLst>
          </p:nvPr>
        </p:nvGraphicFramePr>
        <p:xfrm>
          <a:off x="5757973" y="1582306"/>
          <a:ext cx="5741019" cy="459709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2637392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9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C5B075-629C-9B26-237C-50C5D829EB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961572" y="183868"/>
            <a:ext cx="10515600" cy="1325563"/>
          </a:xfrm>
        </p:spPr>
        <p:txBody>
          <a:bodyPr/>
          <a:lstStyle/>
          <a:p>
            <a:pPr algn="ctr"/>
            <a:r>
              <a:rPr lang="en-US" b="1" dirty="0">
                <a:latin typeface="+mn-lt"/>
              </a:rPr>
              <a:t>The Legacy of the Mendez Case</a:t>
            </a: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D200A7A2-4F3E-64AB-C32E-4BD5B83439F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787" t="5159" r="2720" b="59505"/>
          <a:stretch/>
        </p:blipFill>
        <p:spPr>
          <a:xfrm>
            <a:off x="1797718" y="1555021"/>
            <a:ext cx="4997020" cy="3747958"/>
          </a:xfrm>
          <a:ln w="76200">
            <a:solidFill>
              <a:schemeClr val="accent1">
                <a:lumMod val="75000"/>
              </a:schemeClr>
            </a:solidFill>
          </a:ln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36E4F4DB-3158-7780-E4C9-81CBDE072DE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31046" y="746010"/>
            <a:ext cx="3154172" cy="4960189"/>
          </a:xfrm>
          <a:prstGeom prst="rect">
            <a:avLst/>
          </a:prstGeom>
          <a:ln w="76200">
            <a:solidFill>
              <a:schemeClr val="accent1">
                <a:lumMod val="75000"/>
              </a:schemeClr>
            </a:solidFill>
          </a:ln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99F624-122C-DD4E-EF0B-B870CE443C3C}"/>
              </a:ext>
            </a:extLst>
          </p:cNvPr>
          <p:cNvSpPr txBox="1">
            <a:spLocks/>
          </p:cNvSpPr>
          <p:nvPr/>
        </p:nvSpPr>
        <p:spPr>
          <a:xfrm>
            <a:off x="1797718" y="5521410"/>
            <a:ext cx="6354507" cy="90744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5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Presidential Medal of Freedom (2011)</a:t>
            </a:r>
          </a:p>
          <a:p>
            <a:pPr marL="0" indent="0">
              <a:buNone/>
            </a:pPr>
            <a:endParaRPr lang="en-US" sz="30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F1CE7182-52FC-3C1F-9B3B-9A8413AC4E4B}"/>
              </a:ext>
            </a:extLst>
          </p:cNvPr>
          <p:cNvSpPr txBox="1">
            <a:spLocks/>
          </p:cNvSpPr>
          <p:nvPr/>
        </p:nvSpPr>
        <p:spPr>
          <a:xfrm>
            <a:off x="7726471" y="5813688"/>
            <a:ext cx="6354507" cy="90744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5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Mendez Historic </a:t>
            </a:r>
            <a:r>
              <a:rPr lang="en-US" sz="2500" b="1" dirty="0">
                <a:ea typeface="Calibri" panose="020F0502020204030204" pitchFamily="34" charset="0"/>
                <a:cs typeface="Times New Roman" panose="02020603050405020304" pitchFamily="18" charset="0"/>
              </a:rPr>
              <a:t>Freedom Trail, </a:t>
            </a:r>
          </a:p>
          <a:p>
            <a:pPr marL="0" indent="0">
              <a:buNone/>
            </a:pPr>
            <a:r>
              <a:rPr lang="en-US" sz="25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7371 Westminster Boulevard</a:t>
            </a:r>
          </a:p>
        </p:txBody>
      </p:sp>
    </p:spTree>
    <p:extLst>
      <p:ext uri="{BB962C8B-B14F-4D97-AF65-F5344CB8AC3E}">
        <p14:creationId xmlns:p14="http://schemas.microsoft.com/office/powerpoint/2010/main" val="157217922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9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8AE219C7-8B75-FC19-F937-57515546F5B1}"/>
              </a:ext>
            </a:extLst>
          </p:cNvPr>
          <p:cNvSpPr txBox="1">
            <a:spLocks/>
          </p:cNvSpPr>
          <p:nvPr/>
        </p:nvSpPr>
        <p:spPr>
          <a:xfrm>
            <a:off x="8367326" y="390332"/>
            <a:ext cx="3450567" cy="12276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5200" b="1" dirty="0">
                <a:latin typeface="+mn-lt"/>
              </a:rPr>
              <a:t>Thank You!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E868614C-C750-58EF-F806-391DBF93916D}"/>
              </a:ext>
            </a:extLst>
          </p:cNvPr>
          <p:cNvSpPr txBox="1">
            <a:spLocks/>
          </p:cNvSpPr>
          <p:nvPr/>
        </p:nvSpPr>
        <p:spPr>
          <a:xfrm>
            <a:off x="8335873" y="1472618"/>
            <a:ext cx="3513472" cy="218498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0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600" b="1" dirty="0">
                <a:solidFill>
                  <a:schemeClr val="tx1"/>
                </a:solidFill>
                <a:latin typeface="+mn-lt"/>
              </a:rPr>
              <a:t>Kalena Cortes</a:t>
            </a:r>
          </a:p>
          <a:p>
            <a:pPr algn="ctr"/>
            <a:endParaRPr lang="en-US" sz="3600" b="1" dirty="0">
              <a:solidFill>
                <a:schemeClr val="tx1"/>
              </a:solidFill>
              <a:latin typeface="+mn-lt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600" b="1" dirty="0">
                <a:solidFill>
                  <a:schemeClr val="tx1"/>
                </a:solidFill>
                <a:latin typeface="+mn-lt"/>
              </a:rPr>
              <a:t>Texas A&amp;M University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3600" b="1" dirty="0">
              <a:solidFill>
                <a:schemeClr val="tx1"/>
              </a:solidFill>
              <a:latin typeface="+mn-lt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600" b="1" dirty="0">
                <a:latin typeface="+mn-lt"/>
                <a:hlinkClick r:id="rId3"/>
              </a:rPr>
              <a:t>kcortes@tamu.edu</a:t>
            </a:r>
            <a:endParaRPr lang="en-US" sz="3600" b="1" dirty="0">
              <a:latin typeface="+mn-lt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3600" b="1" dirty="0">
              <a:solidFill>
                <a:schemeClr val="bg1"/>
              </a:solidFill>
              <a:latin typeface="+mn-lt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600" b="1" dirty="0">
                <a:latin typeface="+mn-lt"/>
              </a:rPr>
              <a:t>@KalenaCortes</a:t>
            </a:r>
            <a:endParaRPr lang="en-US" sz="3500" b="1" dirty="0">
              <a:latin typeface="+mn-lt"/>
            </a:endParaRPr>
          </a:p>
          <a:p>
            <a:pPr algn="ctr"/>
            <a:endParaRPr lang="en-US" sz="4500" b="1" dirty="0">
              <a:solidFill>
                <a:schemeClr val="bg1"/>
              </a:solidFill>
              <a:latin typeface="+mn-lt"/>
            </a:endParaRP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E4DBF697-9DAB-65FB-1FD5-4377503F99E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0699" y="341587"/>
            <a:ext cx="7846627" cy="5463577"/>
          </a:xfrm>
        </p:spPr>
      </p:pic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E4A5DD30-6B08-989B-179B-6C769C6D50CB}"/>
              </a:ext>
            </a:extLst>
          </p:cNvPr>
          <p:cNvSpPr txBox="1">
            <a:spLocks/>
          </p:cNvSpPr>
          <p:nvPr/>
        </p:nvSpPr>
        <p:spPr>
          <a:xfrm>
            <a:off x="520699" y="5805164"/>
            <a:ext cx="7935649" cy="907441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30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Mendez v. Westminster Commemorative Stamp (Sept. 13, 2007)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CBAA92E-DF66-D964-B96C-0074C1AF04D2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31809" y="4590555"/>
            <a:ext cx="1774371" cy="1774371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BF5E010C-6AB8-8AA4-39D8-C805C3B0A749}"/>
              </a:ext>
            </a:extLst>
          </p:cNvPr>
          <p:cNvSpPr txBox="1">
            <a:spLocks/>
          </p:cNvSpPr>
          <p:nvPr/>
        </p:nvSpPr>
        <p:spPr>
          <a:xfrm>
            <a:off x="8562259" y="4113950"/>
            <a:ext cx="3513472" cy="90744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600" b="1" dirty="0">
                <a:solidFill>
                  <a:schemeClr val="tx1"/>
                </a:solidFill>
                <a:latin typeface="+mn-lt"/>
              </a:rPr>
              <a:t>Paper QR Code:</a:t>
            </a:r>
            <a:endParaRPr lang="en-US" sz="3500" b="1" dirty="0">
              <a:latin typeface="+mn-lt"/>
            </a:endParaRPr>
          </a:p>
          <a:p>
            <a:pPr algn="ctr"/>
            <a:endParaRPr lang="en-US" sz="4500" b="1" dirty="0">
              <a:solidFill>
                <a:schemeClr val="bg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60861454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6584</TotalTime>
  <Words>486</Words>
  <Application>Microsoft Office PowerPoint</Application>
  <PresentationFormat>Widescreen</PresentationFormat>
  <Paragraphs>106</Paragraphs>
  <Slides>13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8" baseType="lpstr">
      <vt:lpstr>Arial</vt:lpstr>
      <vt:lpstr>Calibri</vt:lpstr>
      <vt:lpstr>Calibri Light</vt:lpstr>
      <vt:lpstr>Wingdings</vt:lpstr>
      <vt:lpstr>Office Theme</vt:lpstr>
      <vt:lpstr>PowerPoint Presentation</vt:lpstr>
      <vt:lpstr>Before Brown v. Board of Education, there was Mendez v. Westminster </vt:lpstr>
      <vt:lpstr>The Mendez Family</vt:lpstr>
      <vt:lpstr>The Case: Mendez v. Westminster (1947)</vt:lpstr>
      <vt:lpstr>Key Players: Mendez Case (1947)</vt:lpstr>
      <vt:lpstr>PowerPoint Presentation</vt:lpstr>
      <vt:lpstr>The Legacy of the Mendez Case</vt:lpstr>
      <vt:lpstr>Key Findings</vt:lpstr>
      <vt:lpstr>PowerPoint Presentation</vt:lpstr>
      <vt:lpstr>What are the Implications of Our Results?</vt:lpstr>
      <vt:lpstr>Concluding Remarks: Policy Relevance</vt:lpstr>
      <vt:lpstr>The Legacy of the Mendez Case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Long-Run Impacts of Mexican-American School Desegregation</dc:title>
  <dc:creator>Francisca M Antman</dc:creator>
  <cp:lastModifiedBy>Kalena Cortes</cp:lastModifiedBy>
  <cp:revision>284</cp:revision>
  <cp:lastPrinted>2021-04-07T22:22:04Z</cp:lastPrinted>
  <dcterms:created xsi:type="dcterms:W3CDTF">2020-09-09T23:17:01Z</dcterms:created>
  <dcterms:modified xsi:type="dcterms:W3CDTF">2024-05-03T02:09:13Z</dcterms:modified>
</cp:coreProperties>
</file>