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1382" r:id="rId2"/>
    <p:sldId id="1389" r:id="rId3"/>
    <p:sldId id="1503" r:id="rId4"/>
    <p:sldId id="1453" r:id="rId5"/>
    <p:sldId id="1642" r:id="rId6"/>
    <p:sldId id="1643" r:id="rId7"/>
    <p:sldId id="1640" r:id="rId8"/>
    <p:sldId id="829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B"/>
    <a:srgbClr val="FFCC99"/>
    <a:srgbClr val="66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893" autoAdjust="0"/>
  </p:normalViewPr>
  <p:slideViewPr>
    <p:cSldViewPr>
      <p:cViewPr varScale="1">
        <p:scale>
          <a:sx n="112" d="100"/>
          <a:sy n="112" d="100"/>
        </p:scale>
        <p:origin x="162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>
            <a:extLst>
              <a:ext uri="{FF2B5EF4-FFF2-40B4-BE49-F238E27FC236}">
                <a16:creationId xmlns:a16="http://schemas.microsoft.com/office/drawing/2014/main" id="{F1CA6479-5313-F10E-ADBC-F5C7CEBE5F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9427" name="Rectangle 3">
            <a:extLst>
              <a:ext uri="{FF2B5EF4-FFF2-40B4-BE49-F238E27FC236}">
                <a16:creationId xmlns:a16="http://schemas.microsoft.com/office/drawing/2014/main" id="{26887F52-3C7A-1B38-1ECE-7C83C98E074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1E2B830-4E07-006C-BDAD-C1D5BCE51CD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9429" name="Rectangle 5">
            <a:extLst>
              <a:ext uri="{FF2B5EF4-FFF2-40B4-BE49-F238E27FC236}">
                <a16:creationId xmlns:a16="http://schemas.microsoft.com/office/drawing/2014/main" id="{D0A6FF2C-9145-CC14-3351-7D787280AA9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59430" name="Rectangle 6">
            <a:extLst>
              <a:ext uri="{FF2B5EF4-FFF2-40B4-BE49-F238E27FC236}">
                <a16:creationId xmlns:a16="http://schemas.microsoft.com/office/drawing/2014/main" id="{29EB5A12-9209-C1EA-2293-9192C8AD345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9431" name="Rectangle 7">
            <a:extLst>
              <a:ext uri="{FF2B5EF4-FFF2-40B4-BE49-F238E27FC236}">
                <a16:creationId xmlns:a16="http://schemas.microsoft.com/office/drawing/2014/main" id="{1C53F3DB-879D-4022-2A05-6D2CB5303F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11B3256-C30B-4513-AF1D-49AC52A543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51E683-2EE1-4B79-BEBD-4606D3880E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A0A9DE-DCBD-20B5-5EF9-3A3120EA83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567B43-04D2-FC7F-3EB9-02DDF241C4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5CB85-F78D-4E42-ACA9-8880B94A89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56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524E6F-B001-47D6-52BD-A27CA453A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6DAB28-3F77-10CC-A1DA-709C7C9C1D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3147EC-DB0F-018A-2B7E-4B8B5601B6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A3BE6-0D1C-476E-A3A6-4583EE70C3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85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B82BE3-1162-5800-035A-17F1A0C882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E7A932-EAB4-7EA7-2687-246F8CB29B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8A4AFC-6CA2-A9CE-8E71-CB5A63118E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49E25-E717-4ED5-A570-924871D6F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02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A4D607-75B3-420B-A7B7-7301EA97DE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36749A-729C-0F16-270D-11863C7DB0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3176B1-FE58-686C-9E5A-F31DBA0E1C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F1E8F-D666-4C4E-B405-8B0A490A0A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507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BC8CCC5-A59F-07EE-C619-DFCF3FCF24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07D53F9-752E-9A3F-3455-9F1CC92F54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CE42F0-0AD0-DEE8-C87E-AB4FBCE345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5856A-4D68-4D6F-A8ED-32F9FB8CE9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065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FEDA268-1E4E-110E-0AF9-054A18A0E5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B2B5D2B-5F8B-CA4D-4214-D4AA2AE039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D592891-DDE4-01F6-C9D7-4E73746AC5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2B2AE-EFD8-49FA-B83A-22BDA99959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624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7ADF72D-C404-3309-D6A6-ABF028AB2F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622FFDF-5C98-AB78-8416-83F28FCD65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0090BF2-2D3F-6803-0F2B-9A7AED0F8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BD2FD-025F-45A4-AB9B-58882DBBCF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02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846765-6047-BE2E-89A8-C815AC0B4A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21BD13-26C7-C26E-663D-21DB06B693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120BF7-124A-2BAF-F624-26E62A8BB6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E4C11-EB2A-456D-8B1C-9930A71A0C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917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98973-9DBC-19BF-0327-DF026E2F8E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260D68-FFE3-70A9-020C-243A20CC67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45466A-99EB-9FC4-E71A-766D790851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AFE77-F557-4AD1-B9FB-88DC87803A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8414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1BD3B9-9EF3-90E7-9692-7F8E929527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3F609FD-FF85-5C8C-B271-6C2E2DE6BC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BB8E19-FF89-2461-480A-A6431BB0E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239DD-F7B4-46EA-A877-9265CC77F9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8317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FCEB94-FFD3-0262-0B57-475263B256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FE8F80-E413-5FED-631F-2ECA50112B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9853BE-3C90-AC3E-CED8-065C47B98A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A4E62-B31C-461C-9101-08855EE10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972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275A788-1CA7-1B28-540E-2888F62F6A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68917-D921-96DF-D9FC-D1E0714DEF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299A5B5-8079-AA10-303F-876602A554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AF5B8-DE54-4595-AB6F-C48C23228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0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DD727F-4133-3044-1296-3921DF7B5B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A7A486-0AF1-D32F-9EB1-C56C4E545E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7A5E28-DDBA-D3C3-D075-48AD91E05B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3069A-42A3-4782-9492-76615989A4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489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2F5CE84-4D3F-B0CD-08CC-FA4D84E25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536ECC1-A015-7173-33A0-0C02ADD73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8C9D022-0E1B-9AB8-62C0-3A2E689BE71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8A59E07-67F3-3514-DE22-7C9480CB0A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5F4AD3-9134-B9C4-C0EB-013CD9A7735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7618CAA-65FB-41F6-8F5A-6C6231B53E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>
            <a:extLst>
              <a:ext uri="{FF2B5EF4-FFF2-40B4-BE49-F238E27FC236}">
                <a16:creationId xmlns:a16="http://schemas.microsoft.com/office/drawing/2014/main" id="{A368BE99-1D11-108B-45CE-3E287D597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3445933"/>
            <a:ext cx="7239000" cy="17907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accent5">
                    <a:lumMod val="25000"/>
                  </a:schemeClr>
                </a:solidFill>
                <a:cs typeface="Arial" charset="0"/>
              </a:rPr>
              <a:t>The Unfinished Legacy of Brown v. Board of Education at 70</a:t>
            </a:r>
          </a:p>
          <a:p>
            <a:pPr algn="ctr" eaLnBrk="1" hangingPunct="1">
              <a:defRPr/>
            </a:pPr>
            <a:endParaRPr lang="en-US" sz="1800" dirty="0">
              <a:solidFill>
                <a:schemeClr val="accent5">
                  <a:lumMod val="25000"/>
                </a:schemeClr>
              </a:solidFill>
              <a:cs typeface="Arial" charset="0"/>
            </a:endParaRPr>
          </a:p>
          <a:p>
            <a:pPr algn="ctr" eaLnBrk="1" hangingPunct="1">
              <a:defRPr/>
            </a:pPr>
            <a:r>
              <a:rPr lang="en-US" sz="3200" dirty="0">
                <a:solidFill>
                  <a:schemeClr val="accent5">
                    <a:lumMod val="25000"/>
                  </a:schemeClr>
                </a:solidFill>
                <a:cs typeface="Arial" charset="0"/>
              </a:rPr>
              <a:t>Myron Orfield Presentation</a:t>
            </a:r>
          </a:p>
          <a:p>
            <a:pPr algn="ctr" eaLnBrk="1" hangingPunct="1">
              <a:defRPr/>
            </a:pPr>
            <a:r>
              <a:rPr lang="en-US" sz="3200" dirty="0">
                <a:solidFill>
                  <a:schemeClr val="accent5">
                    <a:lumMod val="25000"/>
                  </a:schemeClr>
                </a:solidFill>
                <a:cs typeface="Arial" charset="0"/>
              </a:rPr>
              <a:t>at Stanford University</a:t>
            </a:r>
          </a:p>
          <a:p>
            <a:pPr algn="ctr" eaLnBrk="1" hangingPunct="1">
              <a:defRPr/>
            </a:pPr>
            <a:r>
              <a:rPr lang="en-US" sz="3200" dirty="0">
                <a:solidFill>
                  <a:schemeClr val="accent5">
                    <a:lumMod val="25000"/>
                  </a:schemeClr>
                </a:solidFill>
                <a:cs typeface="Arial" charset="0"/>
              </a:rPr>
              <a:t>May 6</a:t>
            </a:r>
            <a:r>
              <a:rPr lang="en-US" sz="3200" baseline="30000" dirty="0">
                <a:solidFill>
                  <a:schemeClr val="accent5">
                    <a:lumMod val="25000"/>
                  </a:schemeClr>
                </a:solidFill>
                <a:cs typeface="Arial" charset="0"/>
              </a:rPr>
              <a:t>th</a:t>
            </a:r>
            <a:r>
              <a:rPr lang="en-US" sz="3200" dirty="0">
                <a:solidFill>
                  <a:schemeClr val="accent5">
                    <a:lumMod val="25000"/>
                  </a:schemeClr>
                </a:solidFill>
                <a:cs typeface="Arial" charset="0"/>
              </a:rPr>
              <a:t>, 2024</a:t>
            </a:r>
            <a:br>
              <a:rPr lang="en-US" sz="4400" dirty="0">
                <a:solidFill>
                  <a:srgbClr val="00458A"/>
                </a:solidFill>
                <a:cs typeface="Arial" charset="0"/>
              </a:rPr>
            </a:br>
            <a:endParaRPr lang="en-US" sz="3600" dirty="0">
              <a:solidFill>
                <a:srgbClr val="00458A"/>
              </a:solidFill>
              <a:cs typeface="Arial" charset="0"/>
            </a:endParaRPr>
          </a:p>
        </p:txBody>
      </p:sp>
      <p:pic>
        <p:nvPicPr>
          <p:cNvPr id="29699" name="Picture 1">
            <a:extLst>
              <a:ext uri="{FF2B5EF4-FFF2-40B4-BE49-F238E27FC236}">
                <a16:creationId xmlns:a16="http://schemas.microsoft.com/office/drawing/2014/main" id="{A5AE0AB0-2A6E-7136-9438-7F86D6484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81000"/>
            <a:ext cx="3581400" cy="1211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>
            <a:extLst>
              <a:ext uri="{FF2B5EF4-FFF2-40B4-BE49-F238E27FC236}">
                <a16:creationId xmlns:a16="http://schemas.microsoft.com/office/drawing/2014/main" id="{EC2675EF-396F-73F2-9C68-A78870141F0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2463" y="0"/>
            <a:ext cx="5299075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4">
            <a:extLst>
              <a:ext uri="{FF2B5EF4-FFF2-40B4-BE49-F238E27FC236}">
                <a16:creationId xmlns:a16="http://schemas.microsoft.com/office/drawing/2014/main" id="{84899B2F-4900-3533-2FCA-E056C34F04CB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8988" y="1588"/>
            <a:ext cx="5295900" cy="68548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10" name="Picture 2">
            <a:extLst>
              <a:ext uri="{FF2B5EF4-FFF2-40B4-BE49-F238E27FC236}">
                <a16:creationId xmlns:a16="http://schemas.microsoft.com/office/drawing/2014/main" id="{5996495F-02F8-700D-3134-974964D0D7DB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0"/>
            <a:ext cx="5300663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AFA2B-2C96-49A4-9FB2-8ABADC404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05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AFA2B-2C96-49A4-9FB2-8ABADC404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2318" y="0"/>
            <a:ext cx="5299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31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21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5">
            <a:extLst>
              <a:ext uri="{FF2B5EF4-FFF2-40B4-BE49-F238E27FC236}">
                <a16:creationId xmlns:a16="http://schemas.microsoft.com/office/drawing/2014/main" id="{79FAB501-A11F-57CB-543E-AEA6366F0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2766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458A"/>
                </a:solidFill>
              </a:rPr>
              <a:t>Contact Us:</a:t>
            </a:r>
            <a:br>
              <a:rPr lang="en-US" altLang="en-US">
                <a:solidFill>
                  <a:srgbClr val="00458A"/>
                </a:solidFill>
              </a:rPr>
            </a:br>
            <a:r>
              <a:rPr lang="en-US" altLang="en-US" sz="3600">
                <a:solidFill>
                  <a:srgbClr val="00458A"/>
                </a:solidFill>
              </a:rPr>
              <a:t>http://www.law.umn.edu/metro.html</a:t>
            </a:r>
          </a:p>
        </p:txBody>
      </p:sp>
      <p:pic>
        <p:nvPicPr>
          <p:cNvPr id="577539" name="Picture 5">
            <a:extLst>
              <a:ext uri="{FF2B5EF4-FFF2-40B4-BE49-F238E27FC236}">
                <a16:creationId xmlns:a16="http://schemas.microsoft.com/office/drawing/2014/main" id="{A9E49526-DFEE-9EF9-6B4A-DCB709D54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451167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20551</TotalTime>
  <Words>40</Words>
  <Application>Microsoft Office PowerPoint</Application>
  <PresentationFormat>On-screen Show (4:3)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Selected Demographics</dc:title>
  <dc:creator>Eric Myott</dc:creator>
  <cp:lastModifiedBy>Myron W Orfield</cp:lastModifiedBy>
  <cp:revision>741</cp:revision>
  <cp:lastPrinted>2018-03-01T14:52:41Z</cp:lastPrinted>
  <dcterms:created xsi:type="dcterms:W3CDTF">2003-11-20T20:28:18Z</dcterms:created>
  <dcterms:modified xsi:type="dcterms:W3CDTF">2024-05-02T19:16:58Z</dcterms:modified>
</cp:coreProperties>
</file>